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9"/>
  </p:notesMasterIdLst>
  <p:sldIdLst>
    <p:sldId id="256" r:id="rId2"/>
    <p:sldId id="259" r:id="rId3"/>
    <p:sldId id="386" r:id="rId4"/>
    <p:sldId id="384" r:id="rId5"/>
    <p:sldId id="335" r:id="rId6"/>
    <p:sldId id="336" r:id="rId7"/>
    <p:sldId id="385" r:id="rId8"/>
    <p:sldId id="370" r:id="rId9"/>
    <p:sldId id="332" r:id="rId10"/>
    <p:sldId id="367" r:id="rId11"/>
    <p:sldId id="319" r:id="rId12"/>
    <p:sldId id="368" r:id="rId13"/>
    <p:sldId id="371" r:id="rId14"/>
    <p:sldId id="372" r:id="rId15"/>
    <p:sldId id="366" r:id="rId16"/>
    <p:sldId id="374" r:id="rId17"/>
    <p:sldId id="369" r:id="rId18"/>
    <p:sldId id="373" r:id="rId19"/>
    <p:sldId id="375" r:id="rId20"/>
    <p:sldId id="376" r:id="rId21"/>
    <p:sldId id="377" r:id="rId22"/>
    <p:sldId id="379" r:id="rId23"/>
    <p:sldId id="380" r:id="rId24"/>
    <p:sldId id="381" r:id="rId25"/>
    <p:sldId id="382" r:id="rId26"/>
    <p:sldId id="383"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76" autoAdjust="0"/>
    <p:restoredTop sz="81761"/>
  </p:normalViewPr>
  <p:slideViewPr>
    <p:cSldViewPr snapToGrid="0">
      <p:cViewPr varScale="1">
        <p:scale>
          <a:sx n="65" d="100"/>
          <a:sy n="65" d="100"/>
        </p:scale>
        <p:origin x="22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a:t>
            </a:fld>
            <a:endParaRPr lang="en-US"/>
          </a:p>
        </p:txBody>
      </p:sp>
    </p:spTree>
    <p:extLst>
      <p:ext uri="{BB962C8B-B14F-4D97-AF65-F5344CB8AC3E}">
        <p14:creationId xmlns:p14="http://schemas.microsoft.com/office/powerpoint/2010/main" val="150955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29644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5708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4593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In the 1980s, </a:t>
            </a:r>
            <a:r>
              <a:rPr lang="en-CA" dirty="0" err="1">
                <a:solidFill>
                  <a:srgbClr val="000000"/>
                </a:solidFill>
                <a:effectLst/>
                <a:latin typeface="Arial" panose="020B0604020202020204" pitchFamily="34" charset="0"/>
              </a:rPr>
              <a:t>Therac</a:t>
            </a:r>
            <a:r>
              <a:rPr lang="en-CA" dirty="0">
                <a:solidFill>
                  <a:srgbClr val="000000"/>
                </a:solidFill>
                <a:effectLst/>
                <a:latin typeface="Arial" panose="020B0604020202020204" pitchFamily="34" charset="0"/>
              </a:rPr>
              <a:t> was a popular computer-controlled radiation machine, used in cancer treatments.  There were different generations, but when they released the Therac-25, they overlooked some critical bugs and safety features.  The Therac-6 and Therac-20 had hardware safety guards, such as mechanical positioning guides to make sure the radiation is was positioned on the patient properly.  The Therac-25 had no hardware guards, and relied solely on its software - unfortunately the software was not good enough.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One key issue that I’m sure a lot of you can relate to, is that the system was filled with so many bugs, incorrect warning messages, that it led experienced users and technicians to grow used to ignoring them and continuing treatment.  The error messages were another problem, all of them labeled MALFUNCTION with a number from 1-64, with no mention of severity or further clarification.  The biggest error in design is probably that, there was no final check in place that the strength and radiation mode was appropriate and target (area on the body) was aligned</a:t>
            </a:r>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5</a:t>
            </a:fld>
            <a:endParaRPr lang="en-US"/>
          </a:p>
        </p:txBody>
      </p:sp>
    </p:spTree>
    <p:extLst>
      <p:ext uri="{BB962C8B-B14F-4D97-AF65-F5344CB8AC3E}">
        <p14:creationId xmlns:p14="http://schemas.microsoft.com/office/powerpoint/2010/main" val="148447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leading to 6 patients receiving radiation doses that were hundreds of times greater than normal, ultimately killing 4 of them.  The way you design your software matters, and it’s important that you take just as much time considering safety as one would if they were designing a SpaceX rocket or a nuclear reactor.</a:t>
            </a:r>
          </a:p>
        </p:txBody>
      </p:sp>
      <p:sp>
        <p:nvSpPr>
          <p:cNvPr id="4" name="Slide Number Placeholder 3"/>
          <p:cNvSpPr>
            <a:spLocks noGrp="1"/>
          </p:cNvSpPr>
          <p:nvPr>
            <p:ph type="sldNum" sz="quarter" idx="5"/>
          </p:nvPr>
        </p:nvSpPr>
        <p:spPr/>
        <p:txBody>
          <a:bodyPr/>
          <a:lstStyle/>
          <a:p>
            <a:fld id="{29CFC0A6-C05F-7243-B6A2-7907C8B063E6}" type="slidenum">
              <a:rPr lang="en-US" smtClean="0"/>
              <a:t>6</a:t>
            </a:fld>
            <a:endParaRPr lang="en-US"/>
          </a:p>
        </p:txBody>
      </p:sp>
    </p:spTree>
    <p:extLst>
      <p:ext uri="{BB962C8B-B14F-4D97-AF65-F5344CB8AC3E}">
        <p14:creationId xmlns:p14="http://schemas.microsoft.com/office/powerpoint/2010/main" val="198827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9</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10</a:t>
            </a:fld>
            <a:endParaRPr lang="en-US"/>
          </a:p>
        </p:txBody>
      </p:sp>
    </p:spTree>
    <p:extLst>
      <p:ext uri="{BB962C8B-B14F-4D97-AF65-F5344CB8AC3E}">
        <p14:creationId xmlns:p14="http://schemas.microsoft.com/office/powerpoint/2010/main" val="288223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12</a:t>
            </a:fld>
            <a:endParaRPr lang="en-US"/>
          </a:p>
        </p:txBody>
      </p:sp>
    </p:spTree>
    <p:extLst>
      <p:ext uri="{BB962C8B-B14F-4D97-AF65-F5344CB8AC3E}">
        <p14:creationId xmlns:p14="http://schemas.microsoft.com/office/powerpoint/2010/main" val="2260929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13829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5</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5</a:t>
            </a:r>
            <a:r>
              <a:rPr lang="en-US" dirty="0"/>
              <a:t>.</a:t>
            </a:r>
            <a:r>
              <a:rPr lang="en-US" dirty="0">
                <a:solidFill>
                  <a:schemeClr val="accent6"/>
                </a:solidFill>
              </a:rPr>
              <a:t>1</a:t>
            </a:r>
            <a:r>
              <a:rPr lang="en-US" dirty="0">
                <a:solidFill>
                  <a:schemeClr val="accent1"/>
                </a:solidFill>
              </a:rPr>
              <a:t>)</a:t>
            </a:r>
          </a:p>
        </p:txBody>
      </p:sp>
      <p:sp>
        <p:nvSpPr>
          <p:cNvPr id="4" name="TextBox 3">
            <a:extLst>
              <a:ext uri="{FF2B5EF4-FFF2-40B4-BE49-F238E27FC236}">
                <a16:creationId xmlns:a16="http://schemas.microsoft.com/office/drawing/2014/main" id="{6CB7166B-1153-AE30-9ABA-766FA409900B}"/>
              </a:ext>
            </a:extLst>
          </p:cNvPr>
          <p:cNvSpPr txBox="1"/>
          <p:nvPr/>
        </p:nvSpPr>
        <p:spPr>
          <a:xfrm>
            <a:off x="335947" y="4426565"/>
            <a:ext cx="7580601" cy="2431435"/>
          </a:xfrm>
          <a:prstGeom prst="rect">
            <a:avLst/>
          </a:prstGeom>
          <a:noFill/>
        </p:spPr>
        <p:txBody>
          <a:bodyPr wrap="none" rtlCol="0">
            <a:spAutoFit/>
          </a:bodyPr>
          <a:lstStyle/>
          <a:p>
            <a:r>
              <a:rPr lang="en-US" sz="2000" b="1" dirty="0">
                <a:solidFill>
                  <a:srgbClr val="CC99FF"/>
                </a:solidFill>
              </a:rPr>
              <a:t>While waiting, open the </a:t>
            </a:r>
            <a:r>
              <a:rPr lang="en-US" sz="2000" b="1" dirty="0" err="1">
                <a:solidFill>
                  <a:srgbClr val="CC99FF"/>
                </a:solidFill>
              </a:rPr>
              <a:t>Jupyter</a:t>
            </a:r>
            <a:r>
              <a:rPr lang="en-US" sz="2000" b="1" dirty="0">
                <a:solidFill>
                  <a:srgbClr val="CC99FF"/>
                </a:solidFill>
              </a:rPr>
              <a:t> Notebook for today’s lecture</a:t>
            </a:r>
          </a:p>
          <a:p>
            <a:endParaRPr lang="en-US" sz="2000" b="1" dirty="0">
              <a:solidFill>
                <a:srgbClr val="CC99FF"/>
              </a:solidFill>
            </a:endParaRPr>
          </a:p>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NO lab due this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3 Released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5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(in-person AND online) running all week</a:t>
            </a:r>
            <a:r>
              <a:rPr lang="en-US" sz="1600" dirty="0">
                <a:solidFill>
                  <a:srgbClr val="CC99FF"/>
                </a:solidFill>
              </a:rPr>
              <a:t>.</a:t>
            </a:r>
          </a:p>
          <a:p>
            <a:pPr marL="285750" indent="-285750">
              <a:buClr>
                <a:srgbClr val="CC99FF"/>
              </a:buClr>
              <a:buFont typeface="Wingdings" panose="05000000000000000000" pitchFamily="2" charset="2"/>
              <a:buChar char="§"/>
            </a:pPr>
            <a:r>
              <a:rPr lang="en-US" sz="1600" dirty="0">
                <a:solidFill>
                  <a:srgbClr val="66FF99"/>
                </a:solidFill>
              </a:rPr>
              <a:t>Practical sessions (in-person AND online) running ONLY Friday this week</a:t>
            </a:r>
            <a:r>
              <a:rPr lang="en-US" sz="1600" dirty="0">
                <a:solidFill>
                  <a:srgbClr val="CC99FF"/>
                </a:solidFill>
              </a:rPr>
              <a:t>.</a:t>
            </a:r>
          </a:p>
          <a:p>
            <a:pPr marL="285750" indent="-285750">
              <a:buClr>
                <a:srgbClr val="CC99FF"/>
              </a:buClr>
              <a:buFont typeface="Wingdings" panose="05000000000000000000" pitchFamily="2" charset="2"/>
              <a:buChar char="§"/>
            </a:pPr>
            <a:endParaRPr lang="en-US" sz="1600" dirty="0">
              <a:solidFill>
                <a:srgbClr val="CC99FF"/>
              </a:solidFill>
            </a:endParaRP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93820" y="1806196"/>
            <a:ext cx="10820400" cy="1734005"/>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Remember the id (or identity) function</a:t>
            </a:r>
          </a:p>
          <a:p>
            <a:pPr marL="469900" marR="767715" lvl="1">
              <a:lnSpc>
                <a:spcPct val="100000"/>
              </a:lnSpc>
            </a:pPr>
            <a:r>
              <a:rPr lang="en-CA" spc="-10" dirty="0">
                <a:latin typeface="Segoe UI" panose="020B0502040204020203" pitchFamily="34" charset="0"/>
                <a:cs typeface="Segoe UI" panose="020B0502040204020203" pitchFamily="34" charset="0"/>
              </a:rPr>
              <a:t>It returns each object’s location in memory</a:t>
            </a: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468923" y="3491792"/>
            <a:ext cx="393518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id(4)</a:t>
            </a:r>
          </a:p>
          <a:p>
            <a:pPr marL="0" indent="0">
              <a:lnSpc>
                <a:spcPct val="100000"/>
              </a:lnSpc>
              <a:buNone/>
            </a:pPr>
            <a:r>
              <a:rPr lang="en-CA" sz="2400" spc="-15" dirty="0">
                <a:solidFill>
                  <a:srgbClr val="00FF00"/>
                </a:solidFill>
                <a:latin typeface="Courier New"/>
                <a:cs typeface="Courier New"/>
              </a:rPr>
              <a:t>4482837280</a:t>
            </a:r>
          </a:p>
          <a:p>
            <a:pPr marL="0" indent="0">
              <a:lnSpc>
                <a:spcPct val="100000"/>
              </a:lnSpc>
              <a:buNone/>
            </a:pPr>
            <a:r>
              <a:rPr lang="en-CA" sz="2400" spc="-15" dirty="0">
                <a:solidFill>
                  <a:srgbClr val="00FF00"/>
                </a:solidFill>
                <a:latin typeface="Courier New"/>
                <a:cs typeface="Courier New"/>
              </a:rPr>
              <a:t>&gt;&gt;&gt; id(int)</a:t>
            </a:r>
          </a:p>
          <a:p>
            <a:pPr marL="0" indent="0">
              <a:lnSpc>
                <a:spcPct val="100000"/>
              </a:lnSpc>
              <a:buNone/>
            </a:pPr>
            <a:r>
              <a:rPr lang="en-CA" sz="2400" dirty="0">
                <a:solidFill>
                  <a:srgbClr val="00FF00"/>
                </a:solidFill>
                <a:latin typeface="Courier New"/>
                <a:cs typeface="Courier New"/>
              </a:rPr>
              <a:t>4482678880</a:t>
            </a: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3618637" y="3515997"/>
            <a:ext cx="3162329"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id(‘a’)</a:t>
            </a:r>
          </a:p>
          <a:p>
            <a:pPr marL="0" indent="0">
              <a:lnSpc>
                <a:spcPct val="100000"/>
              </a:lnSpc>
              <a:buNone/>
            </a:pPr>
            <a:r>
              <a:rPr lang="en-CA" sz="2400" spc="-15" dirty="0">
                <a:solidFill>
                  <a:srgbClr val="00FF00"/>
                </a:solidFill>
                <a:latin typeface="Courier New"/>
                <a:cs typeface="Courier New"/>
              </a:rPr>
              <a:t>140432546199344</a:t>
            </a:r>
          </a:p>
          <a:p>
            <a:pPr marL="0" indent="0">
              <a:lnSpc>
                <a:spcPct val="100000"/>
              </a:lnSpc>
              <a:buNone/>
            </a:pPr>
            <a:r>
              <a:rPr lang="en-CA" sz="2400" spc="-15" dirty="0">
                <a:solidFill>
                  <a:srgbClr val="00FF00"/>
                </a:solidFill>
                <a:latin typeface="Courier New"/>
                <a:cs typeface="Courier New"/>
              </a:rPr>
              <a:t>&gt;&gt;&gt; id(str)</a:t>
            </a:r>
          </a:p>
          <a:p>
            <a:pPr marL="0" indent="0">
              <a:lnSpc>
                <a:spcPct val="100000"/>
              </a:lnSpc>
              <a:buNone/>
            </a:pPr>
            <a:r>
              <a:rPr lang="en-CA" sz="2400" dirty="0">
                <a:solidFill>
                  <a:srgbClr val="00FF00"/>
                </a:solidFill>
                <a:latin typeface="Courier New"/>
                <a:cs typeface="Courier New"/>
              </a:rPr>
              <a:t>4482716800</a:t>
            </a:r>
          </a:p>
          <a:p>
            <a:endParaRPr lang="en-US" sz="2400" dirty="0">
              <a:solidFill>
                <a:srgbClr val="00FF00"/>
              </a:solidFill>
            </a:endParaRPr>
          </a:p>
        </p:txBody>
      </p:sp>
      <p:pic>
        <p:nvPicPr>
          <p:cNvPr id="5122" name="Picture 2" descr="Python Objects Part I: This is an Object, That is an Object — Everything is  an Object! | by Brennan D Baraban | Medium">
            <a:extLst>
              <a:ext uri="{FF2B5EF4-FFF2-40B4-BE49-F238E27FC236}">
                <a16:creationId xmlns:a16="http://schemas.microsoft.com/office/drawing/2014/main" id="{47676985-674B-3F41-B817-4D79C22B1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13" y="3183152"/>
            <a:ext cx="4579564" cy="249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4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6">
            <a:extLst>
              <a:ext uri="{FF2B5EF4-FFF2-40B4-BE49-F238E27FC236}">
                <a16:creationId xmlns:a16="http://schemas.microsoft.com/office/drawing/2014/main" id="{5ABC09D8-0FC9-124E-A0E2-A771CBC0E4B4}"/>
              </a:ext>
            </a:extLst>
          </p:cNvPr>
          <p:cNvSpPr/>
          <p:nvPr/>
        </p:nvSpPr>
        <p:spPr>
          <a:xfrm>
            <a:off x="7342909" y="2424881"/>
            <a:ext cx="4355592" cy="25923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7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Objects have Methods</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10820400" cy="4101043"/>
          </a:xfrm>
        </p:spPr>
        <p:txBody>
          <a:bodyPr>
            <a:normAutofit fontScale="925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Each Python object has certain functions that can only be applied to that object</a:t>
            </a:r>
          </a:p>
          <a:p>
            <a:pPr marL="469900" marR="767715" lvl="1">
              <a:lnSpc>
                <a:spcPct val="100000"/>
              </a:lnSpc>
            </a:pPr>
            <a:r>
              <a:rPr lang="en-CA" sz="2800" spc="-10" dirty="0">
                <a:latin typeface="Segoe UI" panose="020B0502040204020203" pitchFamily="34" charset="0"/>
                <a:cs typeface="Segoe UI" panose="020B0502040204020203" pitchFamily="34" charset="0"/>
              </a:rPr>
              <a:t>These are called </a:t>
            </a:r>
            <a:r>
              <a:rPr lang="en-CA" sz="2800" spc="-10" dirty="0">
                <a:solidFill>
                  <a:schemeClr val="accent6"/>
                </a:solidFill>
                <a:latin typeface="Segoe UI" panose="020B0502040204020203" pitchFamily="34" charset="0"/>
                <a:cs typeface="Segoe UI" panose="020B0502040204020203" pitchFamily="34" charset="0"/>
              </a:rPr>
              <a:t>methods</a:t>
            </a:r>
          </a:p>
          <a:p>
            <a:pPr marL="12700" marR="767715">
              <a:lnSpc>
                <a:spcPct val="100000"/>
              </a:lnSpc>
            </a:pPr>
            <a:r>
              <a:rPr lang="en-CA" sz="3200" spc="-10" dirty="0">
                <a:latin typeface="Segoe UI" panose="020B0502040204020203" pitchFamily="34" charset="0"/>
                <a:cs typeface="Segoe UI" panose="020B0502040204020203" pitchFamily="34" charset="0"/>
              </a:rPr>
              <a:t>The general form for calling a method is:</a:t>
            </a: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r>
              <a:rPr lang="en-CA" sz="3200" spc="-10" dirty="0">
                <a:latin typeface="Segoe UI" panose="020B0502040204020203" pitchFamily="34" charset="0"/>
                <a:cs typeface="Segoe UI" panose="020B0502040204020203" pitchFamily="34" charset="0"/>
              </a:rPr>
              <a:t>Since methods are applied to objects, we need to provide the object name with the “dot operator” (“.”) before the method name.  Look familiar?</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155372" y="3876145"/>
            <a:ext cx="6792686" cy="744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err="1">
                <a:solidFill>
                  <a:srgbClr val="00B050"/>
                </a:solidFill>
                <a:latin typeface="Courier New"/>
                <a:cs typeface="Courier New"/>
              </a:rPr>
              <a:t>object_name</a:t>
            </a:r>
            <a:r>
              <a:rPr lang="en-CA" sz="2400" spc="-15" dirty="0" err="1">
                <a:solidFill>
                  <a:schemeClr val="accent1"/>
                </a:solidFill>
                <a:latin typeface="Courier New"/>
                <a:cs typeface="Courier New"/>
              </a:rPr>
              <a:t>.</a:t>
            </a:r>
            <a:r>
              <a:rPr lang="en-CA" sz="2400" spc="-15" dirty="0" err="1">
                <a:solidFill>
                  <a:schemeClr val="accent6"/>
                </a:solidFill>
                <a:latin typeface="Courier New"/>
                <a:cs typeface="Courier New"/>
              </a:rPr>
              <a:t>method_name</a:t>
            </a:r>
            <a:r>
              <a:rPr lang="en-CA" sz="2400" spc="-15" dirty="0">
                <a:solidFill>
                  <a:schemeClr val="accent1"/>
                </a:solidFill>
                <a:latin typeface="Courier New"/>
                <a:cs typeface="Courier New"/>
              </a:rPr>
              <a:t>(arguments)</a:t>
            </a:r>
          </a:p>
          <a:p>
            <a:pPr marL="0" indent="0">
              <a:lnSpc>
                <a:spcPct val="100000"/>
              </a:lnSpc>
              <a:buFont typeface="Wingdings" panose="05000000000000000000" pitchFamily="2" charset="2"/>
              <a:buNone/>
            </a:pPr>
            <a:endParaRPr lang="en-CA" sz="2400" dirty="0">
              <a:solidFill>
                <a:schemeClr val="accent1"/>
              </a:solidFill>
              <a:latin typeface="Courier New"/>
              <a:cs typeface="Courier New"/>
            </a:endParaRPr>
          </a:p>
          <a:p>
            <a:endParaRPr lang="en-US" sz="2400" dirty="0"/>
          </a:p>
        </p:txBody>
      </p:sp>
    </p:spTree>
    <p:extLst>
      <p:ext uri="{BB962C8B-B14F-4D97-AF65-F5344CB8AC3E}">
        <p14:creationId xmlns:p14="http://schemas.microsoft.com/office/powerpoint/2010/main" val="362161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a:t>
            </a:r>
            <a:r>
              <a:rPr lang="en-US"/>
              <a:t>friend LeBron…</a:t>
            </a:r>
            <a:endParaRPr lang="en-US" dirty="0"/>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b="1" dirty="0">
              <a:solidFill>
                <a:srgbClr val="00B050"/>
              </a:solidFill>
            </a:endParaRP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grpSp>
        <p:nvGrpSpPr>
          <p:cNvPr id="3" name="Group 2">
            <a:extLst>
              <a:ext uri="{FF2B5EF4-FFF2-40B4-BE49-F238E27FC236}">
                <a16:creationId xmlns:a16="http://schemas.microsoft.com/office/drawing/2014/main" id="{372717C4-E4F1-C26B-6818-CDB2FC85FDF4}"/>
              </a:ext>
            </a:extLst>
          </p:cNvPr>
          <p:cNvGrpSpPr/>
          <p:nvPr/>
        </p:nvGrpSpPr>
        <p:grpSpPr>
          <a:xfrm>
            <a:off x="5925476" y="1192726"/>
            <a:ext cx="2498271" cy="2071945"/>
            <a:chOff x="9069042" y="4058541"/>
            <a:chExt cx="2498271" cy="2071945"/>
          </a:xfrm>
        </p:grpSpPr>
        <p:pic>
          <p:nvPicPr>
            <p:cNvPr id="4" name="Picture 2" descr="Cute turtle cartoon Royalty Free Vector Image - VectorStock">
              <a:extLst>
                <a:ext uri="{FF2B5EF4-FFF2-40B4-BE49-F238E27FC236}">
                  <a16:creationId xmlns:a16="http://schemas.microsoft.com/office/drawing/2014/main" id="{F64DA34A-74AC-02F7-6836-2470DEF2E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Bron James (Smile) Big Head - Celebrity Cutouts">
              <a:extLst>
                <a:ext uri="{FF2B5EF4-FFF2-40B4-BE49-F238E27FC236}">
                  <a16:creationId xmlns:a16="http://schemas.microsoft.com/office/drawing/2014/main" id="{5F264A4C-A4C2-5EC1-0526-DDCFD02E93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1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friend LeBron…</a:t>
            </a: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dirty="0">
              <a:solidFill>
                <a:schemeClr val="accent6"/>
              </a:solidFill>
            </a:endParaRPr>
          </a:p>
          <a:p>
            <a:pPr marL="0" indent="0">
              <a:buFont typeface="Wingdings" panose="05000000000000000000" pitchFamily="2" charset="2"/>
              <a:buNone/>
            </a:pPr>
            <a:r>
              <a:rPr lang="en-CA" dirty="0" err="1">
                <a:solidFill>
                  <a:srgbClr val="00B050"/>
                </a:solidFill>
              </a:rPr>
              <a:t>LeBron.begin_fill</a:t>
            </a:r>
            <a:r>
              <a:rPr lang="en-CA" dirty="0">
                <a:solidFill>
                  <a:srgbClr val="00B050"/>
                </a:solidFill>
              </a:rPr>
              <a:t>()</a:t>
            </a:r>
          </a:p>
          <a:p>
            <a:pPr marL="0" indent="0">
              <a:buFont typeface="Wingdings" panose="05000000000000000000" pitchFamily="2" charset="2"/>
              <a:buNone/>
            </a:pPr>
            <a:r>
              <a:rPr lang="en-CA" dirty="0" err="1">
                <a:solidFill>
                  <a:srgbClr val="00B050"/>
                </a:solidFill>
              </a:rPr>
              <a:t>LeBron.color</a:t>
            </a:r>
            <a:r>
              <a:rPr lang="en-CA" dirty="0">
                <a:solidFill>
                  <a:srgbClr val="00B050"/>
                </a:solidFill>
              </a:rPr>
              <a:t>(‘red’)</a:t>
            </a: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r>
              <a:rPr lang="en-CA" dirty="0" err="1">
                <a:solidFill>
                  <a:srgbClr val="00B050"/>
                </a:solidFill>
              </a:rPr>
              <a:t>LeBron.end_fill</a:t>
            </a:r>
            <a:r>
              <a:rPr lang="en-CA" dirty="0">
                <a:solidFill>
                  <a:srgbClr val="00B050"/>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sp>
        <p:nvSpPr>
          <p:cNvPr id="3" name="Right Triangle 2">
            <a:extLst>
              <a:ext uri="{FF2B5EF4-FFF2-40B4-BE49-F238E27FC236}">
                <a16:creationId xmlns:a16="http://schemas.microsoft.com/office/drawing/2014/main" id="{FA89D44A-56BD-2043-B5B7-0FFFC145728F}"/>
              </a:ext>
            </a:extLst>
          </p:cNvPr>
          <p:cNvSpPr/>
          <p:nvPr/>
        </p:nvSpPr>
        <p:spPr>
          <a:xfrm>
            <a:off x="7207237" y="1825624"/>
            <a:ext cx="2344977" cy="3804557"/>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0483F98-D1EB-1E90-C9E2-F3B61E5A8344}"/>
              </a:ext>
            </a:extLst>
          </p:cNvPr>
          <p:cNvGrpSpPr/>
          <p:nvPr/>
        </p:nvGrpSpPr>
        <p:grpSpPr>
          <a:xfrm>
            <a:off x="5925476" y="1192726"/>
            <a:ext cx="2498271" cy="2071945"/>
            <a:chOff x="9069042" y="4058541"/>
            <a:chExt cx="2498271" cy="2071945"/>
          </a:xfrm>
        </p:grpSpPr>
        <p:pic>
          <p:nvPicPr>
            <p:cNvPr id="6" name="Picture 2" descr="Cute turtle cartoon Royalty Free Vector Image - VectorStock">
              <a:extLst>
                <a:ext uri="{FF2B5EF4-FFF2-40B4-BE49-F238E27FC236}">
                  <a16:creationId xmlns:a16="http://schemas.microsoft.com/office/drawing/2014/main" id="{60D47295-7559-D891-7787-FBE0F3F51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eBron James (Smile) Big Head - Celebrity Cutouts">
              <a:extLst>
                <a:ext uri="{FF2B5EF4-FFF2-40B4-BE49-F238E27FC236}">
                  <a16:creationId xmlns:a16="http://schemas.microsoft.com/office/drawing/2014/main" id="{4EB4FBF8-8523-998C-E63B-437C0B2B93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80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4"/>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4"/>
                                        </p:tgtEl>
                                        <p:attrNameLst>
                                          <p:attrName>ppt_x</p:attrName>
                                          <p:attrName>ppt_y</p:attrName>
                                        </p:attrNameLst>
                                      </p:cBhvr>
                                      <p:rCtr x="9583"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id function to get object’s memory address</a:t>
            </a:r>
          </a:p>
          <a:p>
            <a:pPr lvl="1"/>
            <a:r>
              <a:rPr lang="en-CA" dirty="0" err="1"/>
              <a:t>isinstance</a:t>
            </a:r>
            <a:r>
              <a:rPr lang="en-CA" dirty="0"/>
              <a:t> function to determine object type</a:t>
            </a:r>
          </a:p>
          <a:p>
            <a:pPr lvl="1"/>
            <a:r>
              <a:rPr lang="en-CA" dirty="0"/>
              <a:t>Turtle LeBron drawing shapes!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Objects &amp; Methods</a:t>
            </a:r>
          </a:p>
        </p:txBody>
      </p:sp>
    </p:spTree>
    <p:extLst>
      <p:ext uri="{BB962C8B-B14F-4D97-AF65-F5344CB8AC3E}">
        <p14:creationId xmlns:p14="http://schemas.microsoft.com/office/powerpoint/2010/main" val="266800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B260-9C6B-9A40-943A-BD3631D23090}"/>
              </a:ext>
            </a:extLst>
          </p:cNvPr>
          <p:cNvSpPr>
            <a:spLocks noGrp="1"/>
          </p:cNvSpPr>
          <p:nvPr>
            <p:ph type="title"/>
          </p:nvPr>
        </p:nvSpPr>
        <p:spPr/>
        <p:txBody>
          <a:bodyPr>
            <a:normAutofit fontScale="90000"/>
          </a:bodyPr>
          <a:lstStyle/>
          <a:p>
            <a:r>
              <a:rPr lang="en-US" dirty="0"/>
              <a:t>RECAP: Input and Output</a:t>
            </a:r>
          </a:p>
        </p:txBody>
      </p:sp>
      <p:sp>
        <p:nvSpPr>
          <p:cNvPr id="3" name="Content Placeholder 2">
            <a:extLst>
              <a:ext uri="{FF2B5EF4-FFF2-40B4-BE49-F238E27FC236}">
                <a16:creationId xmlns:a16="http://schemas.microsoft.com/office/drawing/2014/main" id="{4AFAF579-C444-6E48-A6A7-9920A15BBBFC}"/>
              </a:ext>
            </a:extLst>
          </p:cNvPr>
          <p:cNvSpPr>
            <a:spLocks noGrp="1"/>
          </p:cNvSpPr>
          <p:nvPr>
            <p:ph idx="1"/>
          </p:nvPr>
        </p:nvSpPr>
        <p:spPr>
          <a:xfrm>
            <a:off x="477715" y="1825624"/>
            <a:ext cx="7602415" cy="4835479"/>
          </a:xfrm>
        </p:spPr>
        <p:txBody>
          <a:bodyPr/>
          <a:lstStyle/>
          <a:p>
            <a:r>
              <a:rPr lang="en-US" dirty="0"/>
              <a:t>Python has a built-in Input/Output functions:</a:t>
            </a:r>
          </a:p>
          <a:p>
            <a:pPr lvl="1"/>
            <a:r>
              <a:rPr lang="en-US" dirty="0">
                <a:solidFill>
                  <a:schemeClr val="accent6"/>
                </a:solidFill>
              </a:rPr>
              <a:t>print</a:t>
            </a:r>
            <a:r>
              <a:rPr lang="en-US" dirty="0"/>
              <a:t> – for displaying text to the user</a:t>
            </a:r>
          </a:p>
          <a:p>
            <a:pPr lvl="1"/>
            <a:r>
              <a:rPr lang="en-US" dirty="0">
                <a:solidFill>
                  <a:schemeClr val="accent6"/>
                </a:solidFill>
              </a:rPr>
              <a:t>input</a:t>
            </a:r>
            <a:r>
              <a:rPr lang="en-US" dirty="0"/>
              <a:t> – for reading text from the user</a:t>
            </a:r>
          </a:p>
          <a:p>
            <a:pPr lvl="1"/>
            <a:endParaRPr lang="en-US" dirty="0"/>
          </a:p>
          <a:p>
            <a:r>
              <a:rPr lang="en-US" dirty="0"/>
              <a:t>These functions require a good understanding of strings and string formatting</a:t>
            </a:r>
          </a:p>
          <a:p>
            <a:endParaRPr lang="en-US" dirty="0"/>
          </a:p>
        </p:txBody>
      </p:sp>
      <p:pic>
        <p:nvPicPr>
          <p:cNvPr id="6146" name="Picture 2" descr="Meme Creator - Funny When you learn the print function in Python Meme  Generator at MemeCreator.org!">
            <a:extLst>
              <a:ext uri="{FF2B5EF4-FFF2-40B4-BE49-F238E27FC236}">
                <a16:creationId xmlns:a16="http://schemas.microsoft.com/office/drawing/2014/main" id="{A7B3E418-771E-C443-8EC9-70752B62B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130" y="2549769"/>
            <a:ext cx="3712894" cy="37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9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solidFill>
                  <a:srgbClr val="00B050"/>
                </a:solidFill>
              </a:rPr>
              <a:t>escape sequences</a:t>
            </a:r>
          </a:p>
          <a:p>
            <a:pPr lvl="1"/>
            <a:r>
              <a:rPr lang="en-US" dirty="0">
                <a:solidFill>
                  <a:srgbClr val="00B050"/>
                </a:solidFill>
              </a:rPr>
              <a:t>str operations</a:t>
            </a:r>
          </a:p>
          <a:p>
            <a:pPr lvl="1"/>
            <a:r>
              <a:rPr lang="en-US" dirty="0"/>
              <a:t>type conversion</a:t>
            </a:r>
          </a:p>
          <a:p>
            <a:pPr lvl="1"/>
            <a:r>
              <a:rPr lang="en-US" dirty="0"/>
              <a:t>str indexing and slicing</a:t>
            </a:r>
          </a:p>
          <a:p>
            <a:pPr lvl="1"/>
            <a:r>
              <a:rPr lang="en-US" dirty="0"/>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2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Escape Sequences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Special character called an escape character: </a:t>
            </a:r>
            <a:r>
              <a:rPr lang="en-US" dirty="0">
                <a:solidFill>
                  <a:schemeClr val="accent6"/>
                </a:solidFill>
              </a:rPr>
              <a:t>\</a:t>
            </a:r>
            <a:r>
              <a:rPr lang="en-US" dirty="0"/>
              <a:t> (backslash)</a:t>
            </a:r>
          </a:p>
          <a:p>
            <a:r>
              <a:rPr lang="en-US" dirty="0"/>
              <a:t>When used in a string, the character following the escape character is treated differently from normal.</a:t>
            </a:r>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3980708458"/>
              </p:ext>
            </p:extLst>
          </p:nvPr>
        </p:nvGraphicFramePr>
        <p:xfrm>
          <a:off x="685800" y="3097479"/>
          <a:ext cx="11113477" cy="3600456"/>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Escape sequence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\n</a:t>
                      </a:r>
                      <a:endParaRPr lang="en-US"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newline</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line feed)</a:t>
                      </a: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r>
                        <a:rPr lang="en-US" sz="1900" dirty="0" err="1">
                          <a:solidFill>
                            <a:schemeClr val="bg1"/>
                          </a:solidFill>
                          <a:latin typeface="Courier New"/>
                          <a:cs typeface="Courier New"/>
                        </a:rPr>
                        <a:t>nare</a:t>
                      </a:r>
                      <a:r>
                        <a:rPr lang="en-US" sz="1900" dirty="0">
                          <a:solidFill>
                            <a:schemeClr val="bg1"/>
                          </a:solidFill>
                          <a:latin typeface="Courier New"/>
                          <a:cs typeface="Courier New"/>
                        </a:rPr>
                        <a:t>\</a:t>
                      </a:r>
                      <a:r>
                        <a:rPr lang="en-US" sz="1900" dirty="0" err="1">
                          <a:solidFill>
                            <a:schemeClr val="bg1"/>
                          </a:solidFill>
                          <a:latin typeface="Courier New"/>
                          <a:cs typeface="Courier New"/>
                        </a:rPr>
                        <a:t>nyou</a:t>
                      </a: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p>
                    <a:p>
                      <a:pPr marL="89535" algn="l">
                        <a:lnSpc>
                          <a:spcPct val="100000"/>
                        </a:lnSpc>
                      </a:pPr>
                      <a:r>
                        <a:rPr lang="en-US" sz="1900" dirty="0">
                          <a:solidFill>
                            <a:schemeClr val="bg1"/>
                          </a:solidFill>
                          <a:latin typeface="Courier New"/>
                          <a:cs typeface="Courier New"/>
                        </a:rPr>
                        <a:t>are</a:t>
                      </a:r>
                    </a:p>
                    <a:p>
                      <a:pPr marL="89535" algn="l">
                        <a:lnSpc>
                          <a:spcPct val="100000"/>
                        </a:lnSpc>
                      </a:pPr>
                      <a:r>
                        <a:rPr lang="en-US" sz="1900" dirty="0">
                          <a:solidFill>
                            <a:schemeClr val="bg1"/>
                          </a:solidFill>
                          <a:latin typeface="Courier New"/>
                          <a:cs typeface="Courier New"/>
                        </a:rPr>
                        <a:t>you?</a:t>
                      </a:r>
                    </a:p>
                  </a:txBody>
                  <a:tcPr marL="0" marR="0" marT="0" marB="0" anchor="ctr"/>
                </a:tc>
                <a:extLst>
                  <a:ext uri="{0D108BD9-81ED-4DB2-BD59-A6C34878D82A}">
                    <a16:rowId xmlns:a16="http://schemas.microsoft.com/office/drawing/2014/main" val="10001"/>
                  </a:ext>
                </a:extLst>
              </a:tr>
              <a:tr h="531972">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tab</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horizontal tab)</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‘3\t4\t5’</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3    4    5</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gn="ctr">
                        <a:lnSpc>
                          <a:spcPct val="100000"/>
                        </a:lnSpc>
                      </a:pPr>
                      <a:r>
                        <a:rPr lang="en-US" sz="1900" b="1" spc="-5"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backslash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single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double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849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Working with the print function</a:t>
            </a:r>
          </a:p>
          <a:p>
            <a:pPr lvl="1"/>
            <a:r>
              <a:rPr lang="en-CA" dirty="0"/>
              <a:t>Escape sequences!</a:t>
            </a:r>
          </a:p>
          <a:p>
            <a:pPr lvl="2"/>
            <a:r>
              <a:rPr lang="en-CA" dirty="0"/>
              <a:t>New lines</a:t>
            </a:r>
          </a:p>
          <a:p>
            <a:pPr lvl="2"/>
            <a:r>
              <a:rPr lang="en-CA" dirty="0"/>
              <a:t>Tabs</a:t>
            </a:r>
          </a:p>
          <a:p>
            <a:pPr lvl="2"/>
            <a:r>
              <a:rPr lang="en-CA" dirty="0"/>
              <a:t>Quotes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Escape Sequences</a:t>
            </a:r>
          </a:p>
        </p:txBody>
      </p:sp>
      <p:pic>
        <p:nvPicPr>
          <p:cNvPr id="8194" name="Picture 2" descr="Yo dawg i heard you like escape characters So i put an escape character by  your escape character so you can escape \ while you escape\\ -  xzibit-yo-dawg | Meme Generator">
            <a:extLst>
              <a:ext uri="{FF2B5EF4-FFF2-40B4-BE49-F238E27FC236}">
                <a16:creationId xmlns:a16="http://schemas.microsoft.com/office/drawing/2014/main" id="{866AB00B-5089-1C47-88C9-9CB7EFC24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716" y="3330136"/>
            <a:ext cx="420432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255105" y="1903610"/>
            <a:ext cx="6993835" cy="3766793"/>
          </a:xfrm>
        </p:spPr>
        <p:txBody>
          <a:bodyPr>
            <a:normAutofit/>
          </a:bodyPr>
          <a:lstStyle/>
          <a:p>
            <a:r>
              <a:rPr lang="en-US" b="1" dirty="0"/>
              <a:t>Lecture </a:t>
            </a:r>
            <a:r>
              <a:rPr lang="en-US" b="1" dirty="0">
                <a:solidFill>
                  <a:schemeClr val="accent1"/>
                </a:solidFill>
              </a:rPr>
              <a:t>5.1</a:t>
            </a:r>
          </a:p>
          <a:p>
            <a:pPr lvl="1"/>
            <a:r>
              <a:rPr lang="en-US" b="1" dirty="0"/>
              <a:t>Objects &amp; Strings: Operators and Methods</a:t>
            </a:r>
          </a:p>
          <a:p>
            <a:r>
              <a:rPr lang="en-US" b="1" dirty="0"/>
              <a:t>Lecture </a:t>
            </a:r>
            <a:r>
              <a:rPr lang="en-US" b="1" dirty="0">
                <a:solidFill>
                  <a:schemeClr val="accent1"/>
                </a:solidFill>
              </a:rPr>
              <a:t>5.2 </a:t>
            </a:r>
          </a:p>
          <a:p>
            <a:pPr lvl="1"/>
            <a:r>
              <a:rPr lang="en-US" dirty="0"/>
              <a:t>Strings: Conversions, Indexing, Slicing, and Immutability</a:t>
            </a:r>
          </a:p>
          <a:p>
            <a:r>
              <a:rPr lang="en-US" b="1" dirty="0"/>
              <a:t>Lecture </a:t>
            </a:r>
            <a:r>
              <a:rPr lang="en-US" b="1" dirty="0">
                <a:solidFill>
                  <a:schemeClr val="accent1"/>
                </a:solidFill>
              </a:rPr>
              <a:t>5.3</a:t>
            </a:r>
          </a:p>
          <a:p>
            <a:pPr lvl="1"/>
            <a:r>
              <a:rPr lang="en-GB" b="0" i="0" u="none" strike="noStrike" dirty="0">
                <a:effectLst/>
                <a:latin typeface="Lato Extended"/>
              </a:rPr>
              <a:t>Introduction to Object-Oriented Programming and the File Object</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String Operators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There are certain mathematical operators that can be applied on strings</a:t>
            </a:r>
          </a:p>
          <a:p>
            <a:pPr lvl="1"/>
            <a:r>
              <a:rPr lang="en-US" dirty="0"/>
              <a:t>The * and + obey standard precedence rules (i.e. * before +)</a:t>
            </a:r>
          </a:p>
          <a:p>
            <a:pPr lvl="1"/>
            <a:r>
              <a:rPr lang="en-US" dirty="0"/>
              <a:t>All other mathematical operators and operands result in a </a:t>
            </a:r>
            <a:r>
              <a:rPr lang="en-US" dirty="0" err="1"/>
              <a:t>TypeError</a:t>
            </a:r>
            <a:endParaRPr lang="en-US" dirty="0"/>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624185148"/>
              </p:ext>
            </p:extLst>
          </p:nvPr>
        </p:nvGraphicFramePr>
        <p:xfrm>
          <a:off x="539261" y="3727938"/>
          <a:ext cx="11113477" cy="2080078"/>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Expression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2</a:t>
                      </a: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an</a:t>
                      </a:r>
                      <a:r>
                        <a:rPr sz="1800" dirty="0">
                          <a:solidFill>
                            <a:schemeClr val="bg1"/>
                          </a:solidFill>
                          <a:latin typeface="Segoe UI" panose="020B0502040204020203" pitchFamily="34" charset="0"/>
                          <a:cs typeface="Segoe UI" panose="020B0502040204020203" pitchFamily="34" charset="0"/>
                        </a:rPr>
                        <a:t>d</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nt('ab</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abc</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1"/>
                  </a:ext>
                </a:extLst>
              </a:tr>
              <a:tr h="531972">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5)</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aaaaa</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2"/>
                  </a:ext>
                </a:extLst>
              </a:tr>
              <a:tr h="532988">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4</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20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Concatenation</a:t>
            </a:r>
          </a:p>
          <a:p>
            <a:pPr lvl="2"/>
            <a:r>
              <a:rPr lang="en-CA" dirty="0"/>
              <a:t>+ operator</a:t>
            </a:r>
          </a:p>
          <a:p>
            <a:pPr lvl="2"/>
            <a:r>
              <a:rPr lang="en-CA" dirty="0"/>
              <a:t>* operator</a:t>
            </a:r>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String Operators</a:t>
            </a:r>
          </a:p>
        </p:txBody>
      </p:sp>
      <p:pic>
        <p:nvPicPr>
          <p:cNvPr id="7170" name="Picture 2" descr="Using Python to please our cat overlords! : r/ProgrammerHumor">
            <a:extLst>
              <a:ext uri="{FF2B5EF4-FFF2-40B4-BE49-F238E27FC236}">
                <a16:creationId xmlns:a16="http://schemas.microsoft.com/office/drawing/2014/main" id="{292E9ED1-0392-F546-9BBD-9ABF2F97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620" y="2143936"/>
            <a:ext cx="4240456" cy="422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9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t>escape sequences</a:t>
            </a:r>
          </a:p>
          <a:p>
            <a:pPr lvl="1"/>
            <a:r>
              <a:rPr lang="en-US" dirty="0"/>
              <a:t>str operations</a:t>
            </a:r>
          </a:p>
          <a:p>
            <a:pPr lvl="1"/>
            <a:r>
              <a:rPr lang="en-US" dirty="0">
                <a:solidFill>
                  <a:srgbClr val="00B050"/>
                </a:solidFill>
              </a:rPr>
              <a:t>type conversion</a:t>
            </a:r>
          </a:p>
          <a:p>
            <a:pPr lvl="1"/>
            <a:r>
              <a:rPr lang="en-US" dirty="0">
                <a:solidFill>
                  <a:srgbClr val="00B050"/>
                </a:solidFill>
              </a:rPr>
              <a:t>str indexing and slicing</a:t>
            </a:r>
          </a:p>
          <a:p>
            <a:pPr lvl="1"/>
            <a:r>
              <a:rPr lang="en-US" dirty="0">
                <a:solidFill>
                  <a:srgbClr val="00B050"/>
                </a:solidFill>
              </a:rPr>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ick with solid fill">
            <a:extLst>
              <a:ext uri="{FF2B5EF4-FFF2-40B4-BE49-F238E27FC236}">
                <a16:creationId xmlns:a16="http://schemas.microsoft.com/office/drawing/2014/main" id="{37BA7104-6152-0744-89F1-CF7778BFE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0197" y="3110460"/>
            <a:ext cx="457200" cy="457200"/>
          </a:xfrm>
          <a:prstGeom prst="rect">
            <a:avLst/>
          </a:prstGeom>
        </p:spPr>
      </p:pic>
      <p:pic>
        <p:nvPicPr>
          <p:cNvPr id="7" name="Graphic 6" descr="Tick with solid fill">
            <a:extLst>
              <a:ext uri="{FF2B5EF4-FFF2-40B4-BE49-F238E27FC236}">
                <a16:creationId xmlns:a16="http://schemas.microsoft.com/office/drawing/2014/main" id="{78A22A70-9FB8-E843-BD6E-FB5F463BA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2997" y="3519269"/>
            <a:ext cx="457200" cy="457200"/>
          </a:xfrm>
          <a:prstGeom prst="rect">
            <a:avLst/>
          </a:prstGeom>
        </p:spPr>
      </p:pic>
    </p:spTree>
    <p:extLst>
      <p:ext uri="{BB962C8B-B14F-4D97-AF65-F5344CB8AC3E}">
        <p14:creationId xmlns:p14="http://schemas.microsoft.com/office/powerpoint/2010/main" val="22111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Type Conversion</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built-in function </a:t>
            </a:r>
            <a:r>
              <a:rPr lang="en-US" dirty="0">
                <a:solidFill>
                  <a:schemeClr val="accent6"/>
                </a:solidFill>
                <a:latin typeface="Courier" pitchFamily="2" charset="0"/>
              </a:rPr>
              <a:t>str</a:t>
            </a:r>
            <a:r>
              <a:rPr lang="en-US" dirty="0"/>
              <a:t> takes any value and returns a string representation of that value</a:t>
            </a:r>
          </a:p>
          <a:p>
            <a:r>
              <a:rPr lang="en-US" dirty="0"/>
              <a:t>Like our built-in functions </a:t>
            </a:r>
            <a:r>
              <a:rPr lang="en-US" dirty="0">
                <a:solidFill>
                  <a:schemeClr val="accent6"/>
                </a:solidFill>
                <a:latin typeface="Courier" pitchFamily="2" charset="0"/>
              </a:rPr>
              <a:t>int </a:t>
            </a:r>
            <a:r>
              <a:rPr lang="en-US" dirty="0"/>
              <a:t>and </a:t>
            </a:r>
            <a:r>
              <a:rPr lang="en-US" dirty="0">
                <a:solidFill>
                  <a:schemeClr val="accent6"/>
                </a:solidFill>
                <a:latin typeface="Courier" pitchFamily="2" charset="0"/>
              </a:rPr>
              <a:t>float</a:t>
            </a:r>
            <a:r>
              <a:rPr lang="en-US" dirty="0">
                <a:latin typeface="Courier" pitchFamily="2" charset="0"/>
              </a:rPr>
              <a:t> </a:t>
            </a:r>
            <a:r>
              <a:rPr lang="en-US" dirty="0"/>
              <a:t>that can take a string and </a:t>
            </a:r>
            <a:r>
              <a:rPr lang="en-US" dirty="0">
                <a:solidFill>
                  <a:srgbClr val="FF0000"/>
                </a:solidFill>
              </a:rPr>
              <a:t>attempt</a:t>
            </a:r>
            <a:r>
              <a:rPr lang="en-US" dirty="0"/>
              <a:t> to return a number representation of the string</a:t>
            </a:r>
          </a:p>
          <a:p>
            <a:pPr lvl="1"/>
            <a:endParaRPr lang="en-US" dirty="0"/>
          </a:p>
        </p:txBody>
      </p:sp>
      <p:sp>
        <p:nvSpPr>
          <p:cNvPr id="8" name="Content Placeholder 2">
            <a:extLst>
              <a:ext uri="{FF2B5EF4-FFF2-40B4-BE49-F238E27FC236}">
                <a16:creationId xmlns:a16="http://schemas.microsoft.com/office/drawing/2014/main" id="{9D0B13CB-9935-844B-A4D7-5474C855F47E}"/>
              </a:ext>
            </a:extLst>
          </p:cNvPr>
          <p:cNvSpPr txBox="1">
            <a:spLocks/>
          </p:cNvSpPr>
          <p:nvPr/>
        </p:nvSpPr>
        <p:spPr>
          <a:xfrm>
            <a:off x="448806" y="4165443"/>
            <a:ext cx="376479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str(4)</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‘4’</a:t>
            </a:r>
          </a:p>
          <a:p>
            <a:pPr marL="0" indent="0">
              <a:lnSpc>
                <a:spcPct val="100000"/>
              </a:lnSpc>
              <a:buNone/>
            </a:pPr>
            <a:r>
              <a:rPr lang="en-CA" sz="2400" spc="-15" dirty="0">
                <a:solidFill>
                  <a:srgbClr val="00FF00"/>
                </a:solidFill>
                <a:latin typeface="Courier New"/>
                <a:cs typeface="Courier New"/>
              </a:rPr>
              <a:t>&gt;&gt;&gt; str(4482678880)</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a:t>
            </a:r>
            <a:r>
              <a:rPr lang="en-CA" sz="2400" dirty="0">
                <a:solidFill>
                  <a:srgbClr val="00FF00"/>
                </a:solidFill>
                <a:latin typeface="Courier New"/>
                <a:cs typeface="Courier New"/>
              </a:rPr>
              <a:t>4482678880’</a:t>
            </a:r>
          </a:p>
        </p:txBody>
      </p:sp>
      <p:sp>
        <p:nvSpPr>
          <p:cNvPr id="9" name="object 10">
            <a:extLst>
              <a:ext uri="{FF2B5EF4-FFF2-40B4-BE49-F238E27FC236}">
                <a16:creationId xmlns:a16="http://schemas.microsoft.com/office/drawing/2014/main" id="{0E6A3F42-A9FB-954E-8C84-D12ED82C058B}"/>
              </a:ext>
            </a:extLst>
          </p:cNvPr>
          <p:cNvSpPr txBox="1"/>
          <p:nvPr/>
        </p:nvSpPr>
        <p:spPr>
          <a:xfrm>
            <a:off x="4213602" y="4238156"/>
            <a:ext cx="3151641"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('1234</a:t>
            </a:r>
            <a:r>
              <a:rPr sz="2400" spc="-5" dirty="0">
                <a:solidFill>
                  <a:srgbClr val="00FF00"/>
                </a:solidFill>
                <a:latin typeface="Courier New"/>
                <a:cs typeface="Courier New"/>
              </a:rPr>
              <a:t>5</a:t>
            </a:r>
            <a:r>
              <a:rPr sz="2400" spc="-10" dirty="0">
                <a:solidFill>
                  <a:srgbClr val="00FF00"/>
                </a:solidFill>
                <a:latin typeface="Courier New"/>
                <a:cs typeface="Courier New"/>
              </a:rPr>
              <a:t>') </a:t>
            </a:r>
            <a:endParaRPr lang="en-US" sz="2400" spc="-10" dirty="0">
              <a:solidFill>
                <a:srgbClr val="00FF00"/>
              </a:solidFill>
              <a:latin typeface="Courier New"/>
              <a:cs typeface="Courier New"/>
            </a:endParaRPr>
          </a:p>
          <a:p>
            <a:pPr marL="12700" marR="5080">
              <a:lnSpc>
                <a:spcPts val="2130"/>
              </a:lnSpc>
            </a:pPr>
            <a:r>
              <a:rPr sz="2400" spc="-10" dirty="0">
                <a:solidFill>
                  <a:srgbClr val="00FF00"/>
                </a:solidFill>
                <a:latin typeface="Courier New"/>
                <a:cs typeface="Courier New"/>
              </a:rPr>
              <a:t>12345</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(-99.9</a:t>
            </a:r>
            <a:r>
              <a:rPr sz="2400" dirty="0">
                <a:solidFill>
                  <a:srgbClr val="00FF00"/>
                </a:solidFill>
                <a:latin typeface="Courier New"/>
                <a:cs typeface="Courier New"/>
              </a:rPr>
              <a:t>)</a:t>
            </a:r>
            <a:br>
              <a:rPr lang="en-US" sz="2400" dirty="0">
                <a:solidFill>
                  <a:srgbClr val="00FF00"/>
                </a:solidFill>
                <a:latin typeface="Courier New"/>
                <a:cs typeface="Courier New"/>
              </a:rPr>
            </a:br>
            <a:r>
              <a:rPr sz="2400" spc="-10" dirty="0">
                <a:solidFill>
                  <a:srgbClr val="00FF00"/>
                </a:solidFill>
                <a:latin typeface="Courier New"/>
                <a:cs typeface="Courier New"/>
              </a:rPr>
              <a:t>-99</a:t>
            </a:r>
            <a:endParaRPr sz="2400" dirty="0">
              <a:solidFill>
                <a:srgbClr val="00FF00"/>
              </a:solidFill>
              <a:latin typeface="Courier New"/>
              <a:cs typeface="Courier New"/>
            </a:endParaRPr>
          </a:p>
        </p:txBody>
      </p:sp>
      <p:sp>
        <p:nvSpPr>
          <p:cNvPr id="10" name="object 10">
            <a:extLst>
              <a:ext uri="{FF2B5EF4-FFF2-40B4-BE49-F238E27FC236}">
                <a16:creationId xmlns:a16="http://schemas.microsoft.com/office/drawing/2014/main" id="{1CB09493-58E6-2D49-B410-87C522282DFC}"/>
              </a:ext>
            </a:extLst>
          </p:cNvPr>
          <p:cNvSpPr txBox="1"/>
          <p:nvPr/>
        </p:nvSpPr>
        <p:spPr>
          <a:xfrm>
            <a:off x="7853351" y="4238157"/>
            <a:ext cx="4063157"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spc="-10" dirty="0">
                <a:solidFill>
                  <a:srgbClr val="00FF00"/>
                </a:solidFill>
                <a:latin typeface="Courier New"/>
                <a:cs typeface="Courier New"/>
              </a:rPr>
              <a:t>’)</a:t>
            </a:r>
            <a:br>
              <a:rPr lang="en-US" sz="2400" spc="-10" dirty="0">
                <a:solidFill>
                  <a:srgbClr val="00FF00"/>
                </a:solidFill>
                <a:latin typeface="Courier New"/>
                <a:cs typeface="Courier New"/>
              </a:rPr>
            </a:br>
            <a:r>
              <a:rPr lang="en-US" sz="2400" spc="-10" dirty="0">
                <a:solidFill>
                  <a:srgbClr val="00FF00"/>
                </a:solidFill>
                <a:latin typeface="Courier New"/>
                <a:cs typeface="Courier New"/>
              </a:rPr>
              <a:t>-43.2</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dirty="0">
                <a:solidFill>
                  <a:srgbClr val="00FF00"/>
                </a:solidFill>
                <a:latin typeface="Courier New"/>
                <a:cs typeface="Courier New"/>
              </a:rPr>
              <a:t>)</a:t>
            </a:r>
            <a:br>
              <a:rPr lang="en-US" sz="2400" dirty="0">
                <a:solidFill>
                  <a:srgbClr val="00FF00"/>
                </a:solidFill>
                <a:latin typeface="Courier New"/>
                <a:cs typeface="Courier New"/>
              </a:rPr>
            </a:br>
            <a:r>
              <a:rPr lang="en-US" sz="2400" spc="-10" dirty="0">
                <a:solidFill>
                  <a:srgbClr val="00FF00"/>
                </a:solidFill>
                <a:latin typeface="Courier New"/>
                <a:cs typeface="Courier New"/>
              </a:rPr>
              <a:t>432.0</a:t>
            </a:r>
            <a:endParaRPr sz="2400" dirty="0">
              <a:solidFill>
                <a:srgbClr val="00FF00"/>
              </a:solidFill>
              <a:latin typeface="Courier New"/>
              <a:cs typeface="Courier New"/>
            </a:endParaRPr>
          </a:p>
        </p:txBody>
      </p:sp>
    </p:spTree>
    <p:extLst>
      <p:ext uri="{BB962C8B-B14F-4D97-AF65-F5344CB8AC3E}">
        <p14:creationId xmlns:p14="http://schemas.microsoft.com/office/powerpoint/2010/main" val="365927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Type conversion</a:t>
            </a:r>
          </a:p>
          <a:p>
            <a:pPr lvl="2"/>
            <a:r>
              <a:rPr lang="en-CA" dirty="0"/>
              <a:t>int/float to string</a:t>
            </a:r>
          </a:p>
          <a:p>
            <a:pPr lvl="2"/>
            <a:r>
              <a:rPr lang="en-CA" dirty="0"/>
              <a:t>string to int/float</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Type Conversions</a:t>
            </a:r>
          </a:p>
        </p:txBody>
      </p:sp>
    </p:spTree>
    <p:extLst>
      <p:ext uri="{BB962C8B-B14F-4D97-AF65-F5344CB8AC3E}">
        <p14:creationId xmlns:p14="http://schemas.microsoft.com/office/powerpoint/2010/main" val="336685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Breakout Coding Session!</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p:txBody>
          <a:bodyPr/>
          <a:lstStyle/>
          <a:p>
            <a:r>
              <a:rPr lang="en-US" dirty="0"/>
              <a:t>Ask the user how many times they would like to see the string ”knock knock knock… Penny” repeated.  Then, print it!</a:t>
            </a:r>
          </a:p>
          <a:p>
            <a:r>
              <a:rPr lang="en-US" dirty="0"/>
              <a:t>Can you customize the name?</a:t>
            </a:r>
          </a:p>
          <a:p>
            <a:endParaRPr lang="en-US" dirty="0"/>
          </a:p>
        </p:txBody>
      </p:sp>
      <p:pic>
        <p:nvPicPr>
          <p:cNvPr id="4" name="Picture 3">
            <a:extLst>
              <a:ext uri="{FF2B5EF4-FFF2-40B4-BE49-F238E27FC236}">
                <a16:creationId xmlns:a16="http://schemas.microsoft.com/office/drawing/2014/main" id="{A166FD46-2278-E34E-BB44-E9C61D20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36" y="3411582"/>
            <a:ext cx="5784750" cy="3249521"/>
          </a:xfrm>
          <a:prstGeom prst="rect">
            <a:avLst/>
          </a:prstGeom>
        </p:spPr>
      </p:pic>
      <p:sp>
        <p:nvSpPr>
          <p:cNvPr id="5" name="Rectangle: Rounded Corners 5">
            <a:extLst>
              <a:ext uri="{FF2B5EF4-FFF2-40B4-BE49-F238E27FC236}">
                <a16:creationId xmlns:a16="http://schemas.microsoft.com/office/drawing/2014/main" id="{0AF894F4-CC5B-1848-99AB-BDB0ECB12EBB}"/>
              </a:ext>
            </a:extLst>
          </p:cNvPr>
          <p:cNvSpPr/>
          <p:nvPr/>
        </p:nvSpPr>
        <p:spPr>
          <a:xfrm>
            <a:off x="7732889" y="2754082"/>
            <a:ext cx="4289777" cy="379431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Python </a:t>
            </a:r>
            <a:r>
              <a:rPr lang="en-US" sz="2400" b="1" dirty="0">
                <a:solidFill>
                  <a:srgbClr val="FFFFFF"/>
                </a:solidFill>
              </a:rPr>
              <a:t>(PyCharm or </a:t>
            </a:r>
            <a:r>
              <a:rPr lang="en-US" sz="2400" b="1" dirty="0" err="1">
                <a:solidFill>
                  <a:srgbClr val="FFFFFF"/>
                </a:solidFill>
              </a:rPr>
              <a:t>Jupyter</a:t>
            </a:r>
            <a:r>
              <a:rPr lang="en-US" sz="2400" b="1" dirty="0">
                <a:solidFill>
                  <a:srgbClr val="FFFFFF"/>
                </a:solidFill>
              </a:rPr>
              <a:t>)</a:t>
            </a:r>
          </a:p>
          <a:p>
            <a:endParaRPr lang="en-US" sz="1000" b="1" dirty="0">
              <a:solidFill>
                <a:srgbClr val="FFFFFF"/>
              </a:solidFill>
            </a:endParaRPr>
          </a:p>
          <a:p>
            <a:endParaRPr lang="en-US" sz="1000" b="1" dirty="0">
              <a:solidFill>
                <a:srgbClr val="FFFFFF"/>
              </a:solidFill>
            </a:endParaRPr>
          </a:p>
          <a:p>
            <a:endParaRPr lang="en-US" sz="1000" b="1" dirty="0">
              <a:solidFill>
                <a:srgbClr val="FFFFFF"/>
              </a:solidFill>
            </a:endParaRPr>
          </a:p>
          <a:p>
            <a:r>
              <a:rPr lang="en-US" sz="2800" b="1" dirty="0">
                <a:solidFill>
                  <a:schemeClr val="accent6"/>
                </a:solidFill>
              </a:rPr>
              <a:t>Work with your table to solve this problem!</a:t>
            </a:r>
          </a:p>
          <a:p>
            <a:endParaRPr lang="en-US" sz="2800" b="1" dirty="0">
              <a:solidFill>
                <a:schemeClr val="accent6"/>
              </a:solidFill>
            </a:endParaRPr>
          </a:p>
        </p:txBody>
      </p:sp>
    </p:spTree>
    <p:extLst>
      <p:ext uri="{BB962C8B-B14F-4D97-AF65-F5344CB8AC3E}">
        <p14:creationId xmlns:p14="http://schemas.microsoft.com/office/powerpoint/2010/main" val="113535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Consider this…</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a:xfrm>
            <a:off x="571500" y="1694995"/>
            <a:ext cx="11049000" cy="4835479"/>
          </a:xfrm>
        </p:spPr>
        <p:txBody>
          <a:bodyPr>
            <a:normAutofit/>
          </a:bodyPr>
          <a:lstStyle/>
          <a:p>
            <a:r>
              <a:rPr lang="en-US" dirty="0"/>
              <a:t>Ask the user how many times they would like to see the string ”knock knock knock… Penny” repeated, and print it!</a:t>
            </a:r>
          </a:p>
          <a:p>
            <a:r>
              <a:rPr lang="en-US" dirty="0"/>
              <a:t>Can you customize the name?</a:t>
            </a:r>
          </a:p>
          <a:p>
            <a:endParaRPr lang="en-US" dirty="0"/>
          </a:p>
          <a:p>
            <a:endParaRPr lang="en-US" dirty="0"/>
          </a:p>
          <a:p>
            <a:pPr marL="0" indent="0">
              <a:buNone/>
            </a:pPr>
            <a:r>
              <a:rPr lang="en-US" dirty="0">
                <a:solidFill>
                  <a:srgbClr val="00FF00"/>
                </a:solidFill>
              </a:rPr>
              <a:t>Hints for getting started</a:t>
            </a:r>
            <a:r>
              <a:rPr lang="en-US" dirty="0"/>
              <a:t>:</a:t>
            </a:r>
          </a:p>
          <a:p>
            <a:r>
              <a:rPr lang="en-US" dirty="0"/>
              <a:t>Ask the user for a number of times (think: input function)</a:t>
            </a:r>
          </a:p>
          <a:p>
            <a:pPr lvl="1"/>
            <a:r>
              <a:rPr lang="en-US" dirty="0"/>
              <a:t>Remember input function returns a string… </a:t>
            </a:r>
          </a:p>
          <a:p>
            <a:r>
              <a:rPr lang="en-US" dirty="0"/>
              <a:t>Repeated string (think: concatenation, * operator might be useful)</a:t>
            </a:r>
          </a:p>
          <a:p>
            <a:r>
              <a:rPr lang="en-US" dirty="0"/>
              <a:t>Make the output readable (think: escape characters)</a:t>
            </a:r>
          </a:p>
          <a:p>
            <a:endParaRPr lang="en-US" dirty="0"/>
          </a:p>
          <a:p>
            <a:endParaRPr lang="en-US" dirty="0"/>
          </a:p>
        </p:txBody>
      </p:sp>
      <p:pic>
        <p:nvPicPr>
          <p:cNvPr id="4" name="Picture 3">
            <a:extLst>
              <a:ext uri="{FF2B5EF4-FFF2-40B4-BE49-F238E27FC236}">
                <a16:creationId xmlns:a16="http://schemas.microsoft.com/office/drawing/2014/main" id="{DB1A6D31-8F40-6640-8189-47BED1F8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778" y="2856088"/>
            <a:ext cx="2734272" cy="1535948"/>
          </a:xfrm>
          <a:prstGeom prst="rect">
            <a:avLst/>
          </a:prstGeom>
        </p:spPr>
      </p:pic>
    </p:spTree>
    <p:extLst>
      <p:ext uri="{BB962C8B-B14F-4D97-AF65-F5344CB8AC3E}">
        <p14:creationId xmlns:p14="http://schemas.microsoft.com/office/powerpoint/2010/main" val="191105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5</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5</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138120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A14D-1FAC-A466-7C41-9242EB623C17}"/>
              </a:ext>
            </a:extLst>
          </p:cNvPr>
          <p:cNvSpPr>
            <a:spLocks noGrp="1"/>
          </p:cNvSpPr>
          <p:nvPr>
            <p:ph type="title"/>
          </p:nvPr>
        </p:nvSpPr>
        <p:spPr/>
        <p:txBody>
          <a:bodyPr>
            <a:normAutofit fontScale="90000"/>
          </a:bodyPr>
          <a:lstStyle/>
          <a:p>
            <a:endParaRPr lang="en-CA"/>
          </a:p>
        </p:txBody>
      </p:sp>
      <p:sp>
        <p:nvSpPr>
          <p:cNvPr id="3" name="Content Placeholder 2">
            <a:extLst>
              <a:ext uri="{FF2B5EF4-FFF2-40B4-BE49-F238E27FC236}">
                <a16:creationId xmlns:a16="http://schemas.microsoft.com/office/drawing/2014/main" id="{3FF9E2A2-D78D-921A-CC18-0C45D3662556}"/>
              </a:ext>
            </a:extLst>
          </p:cNvPr>
          <p:cNvSpPr>
            <a:spLocks noGrp="1"/>
          </p:cNvSpPr>
          <p:nvPr>
            <p:ph idx="1"/>
          </p:nvPr>
        </p:nvSpPr>
        <p:spPr/>
        <p:txBody>
          <a:bodyPr/>
          <a:lstStyle/>
          <a:p>
            <a:endParaRPr lang="en-CA"/>
          </a:p>
        </p:txBody>
      </p:sp>
      <p:pic>
        <p:nvPicPr>
          <p:cNvPr id="1032" name="Picture 8" descr="Before and After Exam - Imgflip">
            <a:extLst>
              <a:ext uri="{FF2B5EF4-FFF2-40B4-BE49-F238E27FC236}">
                <a16:creationId xmlns:a16="http://schemas.microsoft.com/office/drawing/2014/main" id="{DB74C9A6-2243-7430-7A5C-CDE1F513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5" y="683398"/>
            <a:ext cx="2869347"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ter Exam, Everyone Discussing Answers | Hilarious, School memes, Funny  pictures">
            <a:extLst>
              <a:ext uri="{FF2B5EF4-FFF2-40B4-BE49-F238E27FC236}">
                <a16:creationId xmlns:a16="http://schemas.microsoft.com/office/drawing/2014/main" id="{E50F4066-AA25-563A-0387-A01188C2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687" y="1383662"/>
            <a:ext cx="3812608"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or State University”: 30 Funny Memes About Life As A Student That Have  People Laughing Through The Tears | Bored Panda">
            <a:extLst>
              <a:ext uri="{FF2B5EF4-FFF2-40B4-BE49-F238E27FC236}">
                <a16:creationId xmlns:a16="http://schemas.microsoft.com/office/drawing/2014/main" id="{0C27F18E-8433-7D8C-9586-4D6EB7F11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34" y="639392"/>
            <a:ext cx="3194256" cy="319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rban Faceplant Photography : jinyu and karren planking">
            <a:extLst>
              <a:ext uri="{FF2B5EF4-FFF2-40B4-BE49-F238E27FC236}">
                <a16:creationId xmlns:a16="http://schemas.microsoft.com/office/drawing/2014/main" id="{5664E38C-177A-1E4D-983F-48BA65F4C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782" y="2899619"/>
            <a:ext cx="3548399" cy="23477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ience Memes': 50 Of The Most Relatable Posts That Perfectly Marry  Knowledge And Humor | Bored Panda">
            <a:extLst>
              <a:ext uri="{FF2B5EF4-FFF2-40B4-BE49-F238E27FC236}">
                <a16:creationId xmlns:a16="http://schemas.microsoft.com/office/drawing/2014/main" id="{DAAC18BB-6B51-CDD8-3227-03FC3C92A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1730" y="3181919"/>
            <a:ext cx="4299130" cy="345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4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760119" y="1695593"/>
            <a:ext cx="7645400" cy="4558863"/>
          </a:xfrm>
        </p:spPr>
        <p:txBody>
          <a:bodyPr>
            <a:normAutofit fontScale="850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p>
          <a:p>
            <a:pPr marL="927100" marR="767715" lvl="2">
              <a:lnSpc>
                <a:spcPct val="100000"/>
              </a:lnSpc>
            </a:pPr>
            <a:r>
              <a:rPr lang="en-CA" sz="2800" dirty="0">
                <a:latin typeface="Segoe UI" panose="020B0502040204020203" pitchFamily="34" charset="0"/>
                <a:cs typeface="Segoe UI" panose="020B0502040204020203" pitchFamily="34" charset="0"/>
              </a:rPr>
              <a:t>Write Readable Code</a:t>
            </a:r>
          </a:p>
          <a:p>
            <a:pPr marL="927100" marR="767715" lvl="2">
              <a:lnSpc>
                <a:spcPct val="100000"/>
              </a:lnSpc>
            </a:pPr>
            <a:r>
              <a:rPr lang="en-CA" sz="2800" dirty="0">
                <a:latin typeface="Segoe UI" panose="020B0502040204020203" pitchFamily="34" charset="0"/>
                <a:cs typeface="Segoe UI" panose="020B0502040204020203" pitchFamily="34" charset="0"/>
              </a:rPr>
              <a:t>Comment comment comment!</a:t>
            </a:r>
          </a:p>
          <a:p>
            <a:pPr marL="927100" marR="767715" lvl="2">
              <a:lnSpc>
                <a:spcPct val="100000"/>
              </a:lnSpc>
            </a:pPr>
            <a:r>
              <a:rPr lang="en-CA" sz="2800" dirty="0">
                <a:latin typeface="Segoe UI" panose="020B0502040204020203" pitchFamily="34" charset="0"/>
                <a:cs typeface="Segoe UI" panose="020B0502040204020203" pitchFamily="34" charset="0"/>
              </a:rPr>
              <a:t>Test test test!</a:t>
            </a: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p>
          <a:p>
            <a:pPr marL="927100" marR="767715" lvl="2">
              <a:lnSpc>
                <a:spcPct val="100000"/>
              </a:lnSpc>
            </a:pPr>
            <a:r>
              <a:rPr lang="en-CA" sz="2800" spc="-15" dirty="0">
                <a:latin typeface="Segoe UI" panose="020B0502040204020203" pitchFamily="34" charset="0"/>
                <a:cs typeface="Segoe UI" panose="020B0502040204020203" pitchFamily="34" charset="0"/>
              </a:rPr>
              <a:t>How to use a debugger video coming in the How Does That Work? (HDTW) series on Quercus.</a:t>
            </a:r>
            <a:endParaRPr lang="en-CA" sz="2800" dirty="0">
              <a:latin typeface="Segoe UI" panose="020B0502040204020203" pitchFamily="34" charset="0"/>
              <a:cs typeface="Segoe UI" panose="020B0502040204020203" pitchFamily="34" charset="0"/>
            </a:endParaRPr>
          </a:p>
          <a:p>
            <a:endParaRPr lang="en-US" dirty="0"/>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2B3312-434E-4F5F-3105-FA035E54A8BA}"/>
              </a:ext>
            </a:extLst>
          </p:cNvPr>
          <p:cNvSpPr txBox="1"/>
          <p:nvPr/>
        </p:nvSpPr>
        <p:spPr>
          <a:xfrm>
            <a:off x="280919" y="6090905"/>
            <a:ext cx="11911081" cy="523220"/>
          </a:xfrm>
          <a:prstGeom prst="rect">
            <a:avLst/>
          </a:prstGeom>
          <a:noFill/>
        </p:spPr>
        <p:txBody>
          <a:bodyPr wrap="none" rtlCol="0">
            <a:spAutoFit/>
          </a:bodyPr>
          <a:lstStyle/>
          <a:p>
            <a:r>
              <a:rPr lang="en-CA" sz="2800" dirty="0">
                <a:solidFill>
                  <a:srgbClr val="FFFFFF"/>
                </a:solidFill>
              </a:rPr>
              <a:t>Do ‘software’/coding engineers need to worry about </a:t>
            </a:r>
            <a:r>
              <a:rPr lang="en-CA" sz="2800" dirty="0">
                <a:solidFill>
                  <a:srgbClr val="00FF00"/>
                </a:solidFill>
              </a:rPr>
              <a:t>Designing for Safety?</a:t>
            </a:r>
          </a:p>
        </p:txBody>
      </p:sp>
    </p:spTree>
    <p:extLst>
      <p:ext uri="{BB962C8B-B14F-4D97-AF65-F5344CB8AC3E}">
        <p14:creationId xmlns:p14="http://schemas.microsoft.com/office/powerpoint/2010/main" val="138274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802525"/>
            <a:ext cx="7720584" cy="656148"/>
          </a:xfrm>
        </p:spPr>
        <p:txBody>
          <a:bodyPr>
            <a:noAutofit/>
          </a:bodyPr>
          <a:lstStyle/>
          <a:p>
            <a:r>
              <a:rPr lang="en-US" sz="3600" dirty="0">
                <a:solidFill>
                  <a:srgbClr val="FFFF00"/>
                </a:solidFill>
              </a:rPr>
              <a:t>Therac-25: </a:t>
            </a:r>
            <a:br>
              <a:rPr lang="en-US" sz="3600" dirty="0"/>
            </a:br>
            <a:r>
              <a:rPr lang="en-US" sz="3600" dirty="0">
                <a:solidFill>
                  <a:schemeClr val="accent6"/>
                </a:solidFill>
              </a:rPr>
              <a:t>A Cancer Radiation Therapy Machine</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79831" y="1825624"/>
            <a:ext cx="8225687" cy="4741333"/>
          </a:xfrm>
        </p:spPr>
        <p:txBody>
          <a:bodyPr>
            <a:normAutofit fontScale="92500" lnSpcReduction="20000"/>
          </a:bodyPr>
          <a:lstStyle/>
          <a:p>
            <a:r>
              <a:rPr lang="en-US" sz="4000" dirty="0"/>
              <a:t>”Improvement” on Therac-20</a:t>
            </a:r>
          </a:p>
          <a:p>
            <a:pPr lvl="1"/>
            <a:r>
              <a:rPr lang="en-US" sz="3600" dirty="0"/>
              <a:t>Previous versions used hardware guards</a:t>
            </a:r>
          </a:p>
          <a:p>
            <a:pPr lvl="1"/>
            <a:r>
              <a:rPr lang="en-US" sz="3600" dirty="0"/>
              <a:t>Therac-25 relied only on software</a:t>
            </a:r>
          </a:p>
          <a:p>
            <a:r>
              <a:rPr lang="en-US" sz="4000" dirty="0"/>
              <a:t>Meaningless error messages</a:t>
            </a:r>
          </a:p>
          <a:p>
            <a:pPr lvl="1"/>
            <a:r>
              <a:rPr lang="en-US" sz="3600" dirty="0"/>
              <a:t>Many misleading/incorrect errors</a:t>
            </a:r>
          </a:p>
          <a:p>
            <a:pPr lvl="1"/>
            <a:r>
              <a:rPr lang="en-US" sz="3600" dirty="0"/>
              <a:t>No clarification or mention of severity</a:t>
            </a:r>
          </a:p>
          <a:p>
            <a:pPr lvl="2"/>
            <a:r>
              <a:rPr lang="en-US" sz="3500" dirty="0">
                <a:solidFill>
                  <a:srgbClr val="FF0000"/>
                </a:solidFill>
                <a:latin typeface="Courier New" panose="02070309020205020404" pitchFamily="49" charset="0"/>
                <a:cs typeface="Courier New" panose="02070309020205020404" pitchFamily="49" charset="0"/>
              </a:rPr>
              <a:t>MALFUNCTION 54</a:t>
            </a:r>
          </a:p>
          <a:p>
            <a:r>
              <a:rPr lang="en-US" sz="3200" dirty="0"/>
              <a:t>Nothing checked if the strength of radiation was appropriate</a:t>
            </a:r>
          </a:p>
          <a:p>
            <a:pPr lvl="1"/>
            <a:r>
              <a:rPr lang="en-US" sz="2800" dirty="0"/>
              <a:t>How might you fix this?</a:t>
            </a:r>
            <a:endParaRPr lang="en-US" sz="2800" dirty="0">
              <a:solidFill>
                <a:srgbClr val="FF0000"/>
              </a:solidFill>
            </a:endParaRP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BDF1F3F6-6BAF-DD08-B8C5-E19BE534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569" y="4138764"/>
            <a:ext cx="4038600" cy="2428193"/>
          </a:xfrm>
          <a:prstGeom prst="rect">
            <a:avLst/>
          </a:prstGeom>
        </p:spPr>
      </p:pic>
      <p:pic>
        <p:nvPicPr>
          <p:cNvPr id="7" name="Picture 6" descr="A picture containing floor, indoor, person, ceiling&#10;&#10;Description automatically generated">
            <a:extLst>
              <a:ext uri="{FF2B5EF4-FFF2-40B4-BE49-F238E27FC236}">
                <a16:creationId xmlns:a16="http://schemas.microsoft.com/office/drawing/2014/main" id="{BE32B47C-0714-6760-21D4-6C5EA5936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523" y="672650"/>
            <a:ext cx="2706717" cy="3388360"/>
          </a:xfrm>
          <a:prstGeom prst="rect">
            <a:avLst/>
          </a:prstGeom>
        </p:spPr>
      </p:pic>
    </p:spTree>
    <p:extLst>
      <p:ext uri="{BB962C8B-B14F-4D97-AF65-F5344CB8AC3E}">
        <p14:creationId xmlns:p14="http://schemas.microsoft.com/office/powerpoint/2010/main" val="22759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578235"/>
            <a:ext cx="9884810" cy="1112539"/>
          </a:xfrm>
        </p:spPr>
        <p:txBody>
          <a:bodyPr>
            <a:noAutofit/>
          </a:bodyPr>
          <a:lstStyle/>
          <a:p>
            <a:r>
              <a:rPr lang="en-US" sz="3600" dirty="0">
                <a:solidFill>
                  <a:srgbClr val="FFFF00"/>
                </a:solidFill>
              </a:rPr>
              <a:t>Therac-25: </a:t>
            </a:r>
            <a:br>
              <a:rPr lang="en-US" sz="3600" dirty="0"/>
            </a:br>
            <a:r>
              <a:rPr lang="en-US" sz="3600" dirty="0">
                <a:solidFill>
                  <a:srgbClr val="FF0000"/>
                </a:solidFill>
              </a:rPr>
              <a:t>An Engineering Disaster</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28073" y="1999378"/>
            <a:ext cx="8084273" cy="4637433"/>
          </a:xfrm>
        </p:spPr>
        <p:txBody>
          <a:bodyPr>
            <a:normAutofit/>
          </a:bodyPr>
          <a:lstStyle/>
          <a:p>
            <a:r>
              <a:rPr lang="en-US" sz="3200" dirty="0"/>
              <a:t> Technicians began ignoring the misleading error messages</a:t>
            </a:r>
          </a:p>
          <a:p>
            <a:pPr lvl="1"/>
            <a:r>
              <a:rPr lang="en-US" sz="3200" dirty="0"/>
              <a:t>“the boy who cried wolf”</a:t>
            </a:r>
          </a:p>
          <a:p>
            <a:r>
              <a:rPr lang="en-US" sz="3200" dirty="0"/>
              <a:t> Machine delivered radiation hundreds of times greater than normal</a:t>
            </a:r>
          </a:p>
          <a:p>
            <a:r>
              <a:rPr lang="en-US" sz="3200" dirty="0"/>
              <a:t> 4 patients died and others severely injured…</a:t>
            </a:r>
          </a:p>
        </p:txBody>
      </p:sp>
      <p:pic>
        <p:nvPicPr>
          <p:cNvPr id="6" name="Picture 5" descr="A picture containing text, toy&#10;&#10;Description automatically generated">
            <a:extLst>
              <a:ext uri="{FF2B5EF4-FFF2-40B4-BE49-F238E27FC236}">
                <a16:creationId xmlns:a16="http://schemas.microsoft.com/office/drawing/2014/main" id="{07F943B8-5884-9320-D5A5-9C5862AE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10" y="1999378"/>
            <a:ext cx="3513794" cy="2125846"/>
          </a:xfrm>
          <a:prstGeom prst="rect">
            <a:avLst/>
          </a:prstGeom>
        </p:spPr>
      </p:pic>
      <p:sp>
        <p:nvSpPr>
          <p:cNvPr id="8" name="TextBox 7">
            <a:extLst>
              <a:ext uri="{FF2B5EF4-FFF2-40B4-BE49-F238E27FC236}">
                <a16:creationId xmlns:a16="http://schemas.microsoft.com/office/drawing/2014/main" id="{E83941C0-9A73-F3A7-1891-8B7DACC5FFBE}"/>
              </a:ext>
            </a:extLst>
          </p:cNvPr>
          <p:cNvSpPr txBox="1"/>
          <p:nvPr/>
        </p:nvSpPr>
        <p:spPr>
          <a:xfrm>
            <a:off x="2251455" y="5251816"/>
            <a:ext cx="7917552" cy="1384995"/>
          </a:xfrm>
          <a:prstGeom prst="rect">
            <a:avLst/>
          </a:prstGeom>
          <a:noFill/>
        </p:spPr>
        <p:txBody>
          <a:bodyPr wrap="none" rtlCol="0">
            <a:spAutoFit/>
          </a:bodyPr>
          <a:lstStyle/>
          <a:p>
            <a:r>
              <a:rPr lang="en-CA" sz="2800" dirty="0">
                <a:solidFill>
                  <a:srgbClr val="00FF00"/>
                </a:solidFill>
                <a:latin typeface="Courier New" panose="02070309020205020404" pitchFamily="49" charset="0"/>
                <a:cs typeface="Courier New" panose="02070309020205020404" pitchFamily="49" charset="0"/>
              </a:rPr>
              <a:t>if </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 &lt; </a:t>
            </a:r>
            <a:r>
              <a:rPr lang="en-CA" sz="2800" dirty="0" err="1">
                <a:solidFill>
                  <a:srgbClr val="00FF00"/>
                </a:solidFill>
                <a:latin typeface="Courier New" panose="02070309020205020404" pitchFamily="49" charset="0"/>
                <a:cs typeface="Courier New" panose="02070309020205020404" pitchFamily="49" charset="0"/>
              </a:rPr>
              <a:t>max_safe_level</a:t>
            </a:r>
            <a:r>
              <a:rPr lang="en-CA" sz="2800" dirty="0">
                <a:solidFill>
                  <a:srgbClr val="00FF00"/>
                </a:solidFill>
                <a:latin typeface="Courier New" panose="02070309020205020404" pitchFamily="49" charset="0"/>
                <a:cs typeface="Courier New" panose="02070309020205020404" pitchFamily="49" charset="0"/>
              </a:rPr>
              <a:t>:</a:t>
            </a:r>
          </a:p>
          <a:p>
            <a:r>
              <a:rPr lang="en-CA" sz="2800" dirty="0">
                <a:solidFill>
                  <a:srgbClr val="00FF00"/>
                </a:solidFill>
                <a:latin typeface="Courier New" panose="02070309020205020404" pitchFamily="49" charset="0"/>
                <a:cs typeface="Courier New" panose="02070309020205020404" pitchFamily="49" charset="0"/>
              </a:rPr>
              <a:t>    </a:t>
            </a:r>
            <a:r>
              <a:rPr lang="en-CA" sz="2800" dirty="0" err="1">
                <a:solidFill>
                  <a:srgbClr val="00FF00"/>
                </a:solidFill>
                <a:latin typeface="Courier New" panose="02070309020205020404" pitchFamily="49" charset="0"/>
                <a:cs typeface="Courier New" panose="02070309020205020404" pitchFamily="49" charset="0"/>
              </a:rPr>
              <a:t>give_radiation</a:t>
            </a:r>
            <a:r>
              <a:rPr lang="en-CA" sz="2800" dirty="0">
                <a:solidFill>
                  <a:srgbClr val="00FF00"/>
                </a:solidFill>
                <a:latin typeface="Courier New" panose="02070309020205020404" pitchFamily="49" charset="0"/>
                <a:cs typeface="Courier New" panose="02070309020205020404" pitchFamily="49" charset="0"/>
              </a:rPr>
              <a:t>(</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a:t>
            </a:r>
          </a:p>
          <a:p>
            <a:endParaRPr lang="en-CA" sz="2800" dirty="0">
              <a:solidFill>
                <a:srgbClr val="00FF00"/>
              </a:solidFill>
            </a:endParaRPr>
          </a:p>
        </p:txBody>
      </p:sp>
    </p:spTree>
    <p:extLst>
      <p:ext uri="{BB962C8B-B14F-4D97-AF65-F5344CB8AC3E}">
        <p14:creationId xmlns:p14="http://schemas.microsoft.com/office/powerpoint/2010/main" val="28706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E983-A7C9-D955-D7C4-C7FE5D907693}"/>
              </a:ext>
            </a:extLst>
          </p:cNvPr>
          <p:cNvSpPr>
            <a:spLocks noGrp="1"/>
          </p:cNvSpPr>
          <p:nvPr>
            <p:ph type="title"/>
          </p:nvPr>
        </p:nvSpPr>
        <p:spPr>
          <a:xfrm>
            <a:off x="1053548" y="787150"/>
            <a:ext cx="10356574" cy="656148"/>
          </a:xfrm>
        </p:spPr>
        <p:txBody>
          <a:bodyPr>
            <a:normAutofit fontScale="90000"/>
          </a:bodyPr>
          <a:lstStyle/>
          <a:p>
            <a:pPr algn="ctr"/>
            <a:r>
              <a:rPr lang="en-CA" dirty="0"/>
              <a:t>When Designing for Safety: Training/warnings/labels are the last resort!</a:t>
            </a:r>
          </a:p>
        </p:txBody>
      </p:sp>
      <p:pic>
        <p:nvPicPr>
          <p:cNvPr id="5" name="Content Placeholder 4" descr="A diagram of safety and safety&#10;&#10;Description automatically generated">
            <a:extLst>
              <a:ext uri="{FF2B5EF4-FFF2-40B4-BE49-F238E27FC236}">
                <a16:creationId xmlns:a16="http://schemas.microsoft.com/office/drawing/2014/main" id="{CBDAEE4F-190B-D787-6ACE-146E77E64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087" y="1845502"/>
            <a:ext cx="5799913" cy="4835525"/>
          </a:xfrm>
        </p:spPr>
      </p:pic>
      <p:sp>
        <p:nvSpPr>
          <p:cNvPr id="6" name="TextBox 5">
            <a:extLst>
              <a:ext uri="{FF2B5EF4-FFF2-40B4-BE49-F238E27FC236}">
                <a16:creationId xmlns:a16="http://schemas.microsoft.com/office/drawing/2014/main" id="{75DBB846-0EE0-3632-8D8F-91BE9BC5D12E}"/>
              </a:ext>
            </a:extLst>
          </p:cNvPr>
          <p:cNvSpPr txBox="1"/>
          <p:nvPr/>
        </p:nvSpPr>
        <p:spPr>
          <a:xfrm>
            <a:off x="6141813" y="3021495"/>
            <a:ext cx="6180410" cy="2677656"/>
          </a:xfrm>
          <a:prstGeom prst="rect">
            <a:avLst/>
          </a:prstGeom>
          <a:noFill/>
        </p:spPr>
        <p:txBody>
          <a:bodyPr wrap="none" rtlCol="0">
            <a:spAutoFit/>
          </a:bodyPr>
          <a:lstStyle/>
          <a:p>
            <a:r>
              <a:rPr lang="en-CA" sz="2400" dirty="0">
                <a:solidFill>
                  <a:srgbClr val="00FF00"/>
                </a:solidFill>
              </a:rPr>
              <a:t>Remember:</a:t>
            </a:r>
            <a:br>
              <a:rPr lang="en-CA" sz="2400" dirty="0">
                <a:solidFill>
                  <a:srgbClr val="00FF00"/>
                </a:solidFill>
              </a:rPr>
            </a:br>
            <a:br>
              <a:rPr lang="en-CA" sz="2400" dirty="0">
                <a:solidFill>
                  <a:srgbClr val="00FF00"/>
                </a:solidFill>
              </a:rPr>
            </a:br>
            <a:r>
              <a:rPr lang="en-CA" sz="2400" dirty="0">
                <a:solidFill>
                  <a:srgbClr val="00FF00"/>
                </a:solidFill>
              </a:rPr>
              <a:t>No matter how bad today’s midterm went…</a:t>
            </a:r>
          </a:p>
          <a:p>
            <a:endParaRPr lang="en-CA" sz="2400" dirty="0">
              <a:solidFill>
                <a:srgbClr val="00FF00"/>
              </a:solidFill>
            </a:endParaRPr>
          </a:p>
          <a:p>
            <a:r>
              <a:rPr lang="en-CA" sz="2400" dirty="0">
                <a:solidFill>
                  <a:srgbClr val="00FF00"/>
                </a:solidFill>
              </a:rPr>
              <a:t>You are safe.</a:t>
            </a:r>
          </a:p>
          <a:p>
            <a:r>
              <a:rPr lang="en-CA" sz="2400" dirty="0">
                <a:solidFill>
                  <a:srgbClr val="00FF00"/>
                </a:solidFill>
              </a:rPr>
              <a:t>&amp;</a:t>
            </a:r>
          </a:p>
          <a:p>
            <a:r>
              <a:rPr lang="en-CA" sz="2400" dirty="0">
                <a:solidFill>
                  <a:srgbClr val="00FF00"/>
                </a:solidFill>
              </a:rPr>
              <a:t>You didn’t harm anyone with incorrect code.</a:t>
            </a:r>
          </a:p>
        </p:txBody>
      </p:sp>
    </p:spTree>
    <p:extLst>
      <p:ext uri="{BB962C8B-B14F-4D97-AF65-F5344CB8AC3E}">
        <p14:creationId xmlns:p14="http://schemas.microsoft.com/office/powerpoint/2010/main" val="40220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Turtle friend…</a:t>
            </a:r>
          </a:p>
        </p:txBody>
      </p:sp>
      <p:sp>
        <p:nvSpPr>
          <p:cNvPr id="4" name="Content Placeholder 2">
            <a:extLst>
              <a:ext uri="{FF2B5EF4-FFF2-40B4-BE49-F238E27FC236}">
                <a16:creationId xmlns:a16="http://schemas.microsoft.com/office/drawing/2014/main" id="{50F3972B-EA03-A548-AB71-FAD6C02E7F1F}"/>
              </a:ext>
            </a:extLst>
          </p:cNvPr>
          <p:cNvSpPr>
            <a:spLocks noGrp="1"/>
          </p:cNvSpPr>
          <p:nvPr>
            <p:ph idx="1"/>
          </p:nvPr>
        </p:nvSpPr>
        <p:spPr>
          <a:xfrm>
            <a:off x="838200" y="1825624"/>
            <a:ext cx="4583675" cy="4835479"/>
          </a:xfrm>
        </p:spPr>
        <p:txBody>
          <a:bodyPr>
            <a:normAutofit/>
          </a:bodyPr>
          <a:lstStyle/>
          <a:p>
            <a:pPr marL="0" indent="0">
              <a:buNone/>
            </a:pPr>
            <a:r>
              <a:rPr lang="en-CA" sz="2800" dirty="0">
                <a:solidFill>
                  <a:srgbClr val="00B050"/>
                </a:solidFill>
              </a:rPr>
              <a:t>import </a:t>
            </a:r>
            <a:r>
              <a:rPr lang="en-CA" sz="2800" b="1" dirty="0">
                <a:solidFill>
                  <a:srgbClr val="00B050"/>
                </a:solidFill>
              </a:rPr>
              <a:t>turtle</a:t>
            </a:r>
          </a:p>
          <a:p>
            <a:pPr marL="0" indent="0">
              <a:buNone/>
            </a:pPr>
            <a:r>
              <a:rPr lang="en-CA" sz="2800" dirty="0">
                <a:solidFill>
                  <a:srgbClr val="00B050"/>
                </a:solidFill>
              </a:rPr>
              <a:t>LeBron = </a:t>
            </a:r>
            <a:r>
              <a:rPr lang="en-CA" sz="2800" dirty="0" err="1">
                <a:solidFill>
                  <a:srgbClr val="00B050"/>
                </a:solidFill>
              </a:rPr>
              <a:t>turtle.Turtle</a:t>
            </a:r>
            <a:r>
              <a:rPr lang="en-CA" sz="2800" b="1" dirty="0">
                <a:solidFill>
                  <a:srgbClr val="00B050"/>
                </a:solidFill>
              </a:rPr>
              <a:t>()</a:t>
            </a:r>
          </a:p>
          <a:p>
            <a:pPr marL="0" indent="0">
              <a:buNone/>
            </a:pPr>
            <a:endParaRPr lang="en-CA" sz="2800" b="1" dirty="0">
              <a:solidFill>
                <a:srgbClr val="00B050"/>
              </a:solidFill>
            </a:endParaRPr>
          </a:p>
          <a:p>
            <a:pPr marL="0" indent="0">
              <a:buNone/>
            </a:pPr>
            <a:r>
              <a:rPr lang="en-CA" dirty="0" err="1">
                <a:solidFill>
                  <a:srgbClr val="00B050"/>
                </a:solidFill>
              </a:rPr>
              <a:t>LeBron.right</a:t>
            </a:r>
            <a:r>
              <a:rPr lang="en-CA" dirty="0">
                <a:solidFill>
                  <a:srgbClr val="00B050"/>
                </a:solidFill>
              </a:rPr>
              <a:t>(90)</a:t>
            </a:r>
            <a:endParaRPr lang="en-CA" sz="2800" dirty="0">
              <a:solidFill>
                <a:srgbClr val="00B050"/>
              </a:solidFill>
            </a:endParaRPr>
          </a:p>
          <a:p>
            <a:pPr marL="0" indent="0">
              <a:buNone/>
            </a:pPr>
            <a:r>
              <a:rPr lang="en-CA" sz="2800" dirty="0" err="1">
                <a:solidFill>
                  <a:srgbClr val="00B050"/>
                </a:solidFill>
              </a:rPr>
              <a:t>LeBron.forward</a:t>
            </a:r>
            <a:r>
              <a:rPr lang="en-CA" sz="2800" dirty="0">
                <a:solidFill>
                  <a:srgbClr val="00B050"/>
                </a:solidFill>
              </a:rPr>
              <a:t>(200)</a:t>
            </a:r>
          </a:p>
          <a:p>
            <a:pPr marL="0" indent="0">
              <a:buNone/>
            </a:pPr>
            <a:r>
              <a:rPr lang="en-CA" sz="2800" dirty="0" err="1">
                <a:solidFill>
                  <a:srgbClr val="00B050"/>
                </a:solidFill>
              </a:rPr>
              <a:t>LeBron.</a:t>
            </a:r>
            <a:r>
              <a:rPr lang="en-CA" dirty="0" err="1">
                <a:solidFill>
                  <a:srgbClr val="00B050"/>
                </a:solidFill>
              </a:rPr>
              <a:t>left</a:t>
            </a:r>
            <a:r>
              <a:rPr lang="en-CA" sz="2800" dirty="0">
                <a:solidFill>
                  <a:srgbClr val="00B050"/>
                </a:solidFill>
              </a:rPr>
              <a:t>(90)</a:t>
            </a:r>
          </a:p>
          <a:p>
            <a:pPr marL="0" indent="0">
              <a:buNone/>
            </a:pPr>
            <a:r>
              <a:rPr lang="en-CA" dirty="0" err="1">
                <a:solidFill>
                  <a:srgbClr val="00B050"/>
                </a:solidFill>
              </a:rPr>
              <a:t>LeBron.forward</a:t>
            </a:r>
            <a:r>
              <a:rPr lang="en-CA" dirty="0">
                <a:solidFill>
                  <a:srgbClr val="00B050"/>
                </a:solidFill>
              </a:rPr>
              <a:t>(100)</a:t>
            </a:r>
            <a:endParaRPr lang="en-CA" sz="2800" dirty="0">
              <a:solidFill>
                <a:srgbClr val="00B050"/>
              </a:solidFill>
            </a:endParaRPr>
          </a:p>
          <a:p>
            <a:pPr marL="0" indent="0">
              <a:buNone/>
            </a:pPr>
            <a:endParaRPr lang="en-CA" sz="2800" dirty="0">
              <a:solidFill>
                <a:srgbClr val="00B050"/>
              </a:solidFill>
            </a:endParaRPr>
          </a:p>
          <a:p>
            <a:pPr marL="0" indent="0">
              <a:buNone/>
            </a:pPr>
            <a:r>
              <a:rPr lang="en-CA" dirty="0" err="1">
                <a:solidFill>
                  <a:srgbClr val="00B050"/>
                </a:solidFill>
              </a:rPr>
              <a:t>turtle.done</a:t>
            </a:r>
            <a:r>
              <a:rPr lang="en-CA" dirty="0">
                <a:solidFill>
                  <a:srgbClr val="00B050"/>
                </a:solidFill>
              </a:rPr>
              <a:t>()</a:t>
            </a:r>
            <a:endParaRPr lang="en-CA" sz="2800" dirty="0">
              <a:solidFill>
                <a:srgbClr val="00B050"/>
              </a:solidFill>
            </a:endParaRPr>
          </a:p>
          <a:p>
            <a:pPr marL="0" indent="0">
              <a:buNone/>
            </a:pPr>
            <a:endParaRPr lang="en-CA" sz="2800" dirty="0">
              <a:solidFill>
                <a:srgbClr val="00B050"/>
              </a:solidFill>
            </a:endParaRPr>
          </a:p>
          <a:p>
            <a:pPr marL="0" indent="0">
              <a:buNone/>
            </a:pPr>
            <a:endParaRPr lang="en-CA" b="1" dirty="0">
              <a:solidFill>
                <a:srgbClr val="00B050"/>
              </a:solidFill>
            </a:endParaRP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A638024-7193-437B-3D3B-10157D5CC3CD}"/>
              </a:ext>
            </a:extLst>
          </p:cNvPr>
          <p:cNvGrpSpPr/>
          <p:nvPr/>
        </p:nvGrpSpPr>
        <p:grpSpPr>
          <a:xfrm>
            <a:off x="5925476" y="1192726"/>
            <a:ext cx="2498271" cy="2071945"/>
            <a:chOff x="9069042" y="4058541"/>
            <a:chExt cx="2498271" cy="2071945"/>
          </a:xfrm>
        </p:grpSpPr>
        <p:pic>
          <p:nvPicPr>
            <p:cNvPr id="1026" name="Picture 2" descr="Cute turtle cartoon Royalty Free Vector Image - VectorStock">
              <a:extLst>
                <a:ext uri="{FF2B5EF4-FFF2-40B4-BE49-F238E27FC236}">
                  <a16:creationId xmlns:a16="http://schemas.microsoft.com/office/drawing/2014/main" id="{97F5018E-9BD5-EA48-82CF-26A00A871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Bron James (Smile) Big Head - Celebrity Cutouts">
              <a:extLst>
                <a:ext uri="{FF2B5EF4-FFF2-40B4-BE49-F238E27FC236}">
                  <a16:creationId xmlns:a16="http://schemas.microsoft.com/office/drawing/2014/main" id="{8C318A6B-C3D5-944E-BC91-5FBCEEB928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574431" y="1702532"/>
            <a:ext cx="7426569" cy="4101043"/>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Python keeps track of every value, variable, function, etc. as an object</a:t>
            </a:r>
          </a:p>
          <a:p>
            <a:pPr marL="12700" marR="767715">
              <a:lnSpc>
                <a:spcPct val="100000"/>
              </a:lnSpc>
            </a:pPr>
            <a:r>
              <a:rPr lang="en-CA" sz="3200" spc="-10" dirty="0">
                <a:latin typeface="Segoe UI" panose="020B0502040204020203" pitchFamily="34" charset="0"/>
                <a:cs typeface="Segoe UI" panose="020B0502040204020203" pitchFamily="34" charset="0"/>
              </a:rPr>
              <a:t>There is a function that you can call to confirm:</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61257"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int)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str)</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6248400"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pic>
        <p:nvPicPr>
          <p:cNvPr id="4098" name="Picture 2" descr="I, Object: Understanding mutable and immutable objects in Python. | by Phu  Truong | Medium">
            <a:extLst>
              <a:ext uri="{FF2B5EF4-FFF2-40B4-BE49-F238E27FC236}">
                <a16:creationId xmlns:a16="http://schemas.microsoft.com/office/drawing/2014/main" id="{E8B91EBF-9096-F244-B585-23F4DC6A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246" y="686003"/>
            <a:ext cx="40894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20826</TotalTime>
  <Words>1705</Words>
  <Application>Microsoft Macintosh PowerPoint</Application>
  <PresentationFormat>Widescreen</PresentationFormat>
  <Paragraphs>282</Paragraphs>
  <Slides>27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Courier</vt:lpstr>
      <vt:lpstr>Courier New</vt:lpstr>
      <vt:lpstr>Lato Extended</vt:lpstr>
      <vt:lpstr>Segoe UI</vt:lpstr>
      <vt:lpstr>Times New Roman</vt:lpstr>
      <vt:lpstr>Wingdings</vt:lpstr>
      <vt:lpstr>APS106_PPTX_Theme</vt:lpstr>
      <vt:lpstr>Objects &amp; Strings: Operators &amp; Methods.</vt:lpstr>
      <vt:lpstr>This Week’s Content</vt:lpstr>
      <vt:lpstr>PowerPoint Presentation</vt:lpstr>
      <vt:lpstr>Error Reduction vs Debugging</vt:lpstr>
      <vt:lpstr>Therac-25:  A Cancer Radiation Therapy Machine</vt:lpstr>
      <vt:lpstr>Therac-25:  An Engineering Disaster</vt:lpstr>
      <vt:lpstr>When Designing for Safety: Training/warnings/labels are the last resort!</vt:lpstr>
      <vt:lpstr>Let’s revisit our Turtle friend…</vt:lpstr>
      <vt:lpstr>Everything is an Object!</vt:lpstr>
      <vt:lpstr>Everything is an Object!</vt:lpstr>
      <vt:lpstr>Memory Visualization Example</vt:lpstr>
      <vt:lpstr>Objects have Methods</vt:lpstr>
      <vt:lpstr>Let’s revisit our friend LeBron…</vt:lpstr>
      <vt:lpstr>Let’s revisit our friend LeBron…</vt:lpstr>
      <vt:lpstr>Let’s Code!</vt:lpstr>
      <vt:lpstr>RECAP: Input and Output</vt:lpstr>
      <vt:lpstr>Working with Strings</vt:lpstr>
      <vt:lpstr>Escape Sequences</vt:lpstr>
      <vt:lpstr>Let’s Code!</vt:lpstr>
      <vt:lpstr>String Operators</vt:lpstr>
      <vt:lpstr>Let’s Code!</vt:lpstr>
      <vt:lpstr>Working with Strings</vt:lpstr>
      <vt:lpstr>Type Conversion</vt:lpstr>
      <vt:lpstr>Let’s Code!</vt:lpstr>
      <vt:lpstr>Breakout Coding Session!</vt:lpstr>
      <vt:lpstr>Consider this…</vt:lpstr>
      <vt:lpstr>Objects &amp; Strings: Operators &amp;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158</cp:revision>
  <dcterms:created xsi:type="dcterms:W3CDTF">2021-11-03T00:49:37Z</dcterms:created>
  <dcterms:modified xsi:type="dcterms:W3CDTF">2024-02-06T20:51:33Z</dcterms:modified>
</cp:coreProperties>
</file>